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60" r:id="rId3"/>
    <p:sldId id="259" r:id="rId4"/>
    <p:sldId id="262" r:id="rId5"/>
    <p:sldId id="320" r:id="rId6"/>
    <p:sldId id="264" r:id="rId7"/>
    <p:sldId id="321" r:id="rId8"/>
    <p:sldId id="322" r:id="rId9"/>
    <p:sldId id="265" r:id="rId10"/>
    <p:sldId id="323" r:id="rId11"/>
    <p:sldId id="327" r:id="rId12"/>
    <p:sldId id="289" r:id="rId13"/>
    <p:sldId id="324" r:id="rId14"/>
    <p:sldId id="325" r:id="rId15"/>
    <p:sldId id="326" r:id="rId16"/>
    <p:sldId id="280" r:id="rId1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27" userDrawn="1">
          <p15:clr>
            <a:srgbClr val="A4A3A4"/>
          </p15:clr>
        </p15:guide>
        <p15:guide id="2" pos="529" userDrawn="1">
          <p15:clr>
            <a:srgbClr val="A4A3A4"/>
          </p15:clr>
        </p15:guide>
        <p15:guide id="3" orient="horz" pos="845" userDrawn="1">
          <p15:clr>
            <a:srgbClr val="A4A3A4"/>
          </p15:clr>
        </p15:guide>
        <p15:guide id="4" orient="horz" pos="4065" userDrawn="1">
          <p15:clr>
            <a:srgbClr val="A4A3A4"/>
          </p15:clr>
        </p15:guide>
        <p15:guide id="5" orient="horz" pos="3793" userDrawn="1">
          <p15:clr>
            <a:srgbClr val="A4A3A4"/>
          </p15:clr>
        </p15:guide>
        <p15:guide id="6" pos="7151" userDrawn="1">
          <p15:clr>
            <a:srgbClr val="A4A3A4"/>
          </p15:clr>
        </p15:guide>
        <p15:guide id="7" orient="horz" userDrawn="1">
          <p15:clr>
            <a:srgbClr val="A4A3A4"/>
          </p15:clr>
        </p15:guide>
        <p15:guide id="8" orient="horz" pos="2160" userDrawn="1">
          <p15:clr>
            <a:srgbClr val="A4A3A4"/>
          </p15:clr>
        </p15:guide>
        <p15:guide id="9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s" initials="w" lastIdx="2" clrIdx="0">
    <p:extLst>
      <p:ext uri="{19B8F6BF-5375-455C-9EA6-DF929625EA0E}">
        <p15:presenceInfo xmlns:p15="http://schemas.microsoft.com/office/powerpoint/2012/main" userId="381794a3645916a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F61B1"/>
    <a:srgbClr val="F0974E"/>
    <a:srgbClr val="68B8CE"/>
    <a:srgbClr val="F5B987"/>
    <a:srgbClr val="94CDDC"/>
    <a:srgbClr val="FCEBDD"/>
    <a:srgbClr val="DBEEF3"/>
    <a:srgbClr val="D21717"/>
    <a:srgbClr val="B4C7E7"/>
    <a:srgbClr val="F0F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886"/>
    <p:restoredTop sz="94724"/>
  </p:normalViewPr>
  <p:slideViewPr>
    <p:cSldViewPr snapToGrid="0" snapToObjects="1">
      <p:cViewPr varScale="1">
        <p:scale>
          <a:sx n="103" d="100"/>
          <a:sy n="103" d="100"/>
        </p:scale>
        <p:origin x="80" y="196"/>
      </p:cViewPr>
      <p:guideLst>
        <p:guide orient="horz" pos="527"/>
        <p:guide pos="529"/>
        <p:guide orient="horz" pos="845"/>
        <p:guide orient="horz" pos="4065"/>
        <p:guide orient="horz" pos="3793"/>
        <p:guide pos="7151"/>
        <p:guide orient="horz"/>
        <p:guide orient="horz" pos="2160"/>
        <p:guide pos="3840"/>
      </p:guideLst>
    </p:cSldViewPr>
  </p:slideViewPr>
  <p:notesTextViewPr>
    <p:cViewPr>
      <p:scale>
        <a:sx n="20" d="100"/>
        <a:sy n="2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A8DF2C-48CD-2F47-94CA-CD8AC056331B}" type="datetimeFigureOut">
              <a:rPr kumimoji="1" lang="zh-CN" altLang="en-US" smtClean="0"/>
              <a:t>2022/11/5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4A7046-F370-CA44-A09C-93B5FDE0432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557206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4A7046-F370-CA44-A09C-93B5FDE04322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421065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4A7046-F370-CA44-A09C-93B5FDE04322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087437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4A7046-F370-CA44-A09C-93B5FDE04322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967920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4A7046-F370-CA44-A09C-93B5FDE04322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921145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4A7046-F370-CA44-A09C-93B5FDE04322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264174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4A7046-F370-CA44-A09C-93B5FDE04322}" type="slidenum">
              <a:rPr kumimoji="1" lang="zh-CN" altLang="en-US" smtClean="0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27343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4A7046-F370-CA44-A09C-93B5FDE04322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690893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4A7046-F370-CA44-A09C-93B5FDE04322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237047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4A7046-F370-CA44-A09C-93B5FDE04322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168337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4A7046-F370-CA44-A09C-93B5FDE04322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04072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4A7046-F370-CA44-A09C-93B5FDE04322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085658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4A7046-F370-CA44-A09C-93B5FDE04322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178523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4A7046-F370-CA44-A09C-93B5FDE04322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749599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4A7046-F370-CA44-A09C-93B5FDE04322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966885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08977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160197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2.jp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6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2.jp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2.jp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2.jp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2.jp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2.jp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2.jp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17" Type="http://schemas.openxmlformats.org/officeDocument/2006/relationships/image" Target="../media/image20.sv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4.svg"/><Relationship Id="rId5" Type="http://schemas.openxmlformats.org/officeDocument/2006/relationships/image" Target="../media/image7.png"/><Relationship Id="rId15" Type="http://schemas.openxmlformats.org/officeDocument/2006/relationships/image" Target="../media/image18.svg"/><Relationship Id="rId10" Type="http://schemas.openxmlformats.org/officeDocument/2006/relationships/image" Target="../media/image13.png"/><Relationship Id="rId4" Type="http://schemas.openxmlformats.org/officeDocument/2006/relationships/image" Target="../media/image6.png"/><Relationship Id="rId9" Type="http://schemas.openxmlformats.org/officeDocument/2006/relationships/image" Target="../media/image12.svg"/><Relationship Id="rId1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2.jpg"/><Relationship Id="rId7" Type="http://schemas.openxmlformats.org/officeDocument/2006/relationships/image" Target="../media/image18.png"/><Relationship Id="rId12" Type="http://schemas.openxmlformats.org/officeDocument/2006/relationships/image" Target="../media/image23.w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oleObject" Target="../embeddings/oleObject2.bin"/><Relationship Id="rId5" Type="http://schemas.openxmlformats.org/officeDocument/2006/relationships/image" Target="../media/image7.png"/><Relationship Id="rId10" Type="http://schemas.openxmlformats.org/officeDocument/2006/relationships/image" Target="../media/image22.wmf"/><Relationship Id="rId4" Type="http://schemas.openxmlformats.org/officeDocument/2006/relationships/image" Target="../media/image6.png"/><Relationship Id="rId9" Type="http://schemas.openxmlformats.org/officeDocument/2006/relationships/oleObject" Target="../embeddings/oleObject1.bin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13" Type="http://schemas.openxmlformats.org/officeDocument/2006/relationships/image" Target="../media/image26.emf"/><Relationship Id="rId18" Type="http://schemas.openxmlformats.org/officeDocument/2006/relationships/image" Target="../media/image31.png"/><Relationship Id="rId3" Type="http://schemas.openxmlformats.org/officeDocument/2006/relationships/image" Target="../media/image2.jpg"/><Relationship Id="rId21" Type="http://schemas.openxmlformats.org/officeDocument/2006/relationships/image" Target="../media/image34.svg"/><Relationship Id="rId7" Type="http://schemas.openxmlformats.org/officeDocument/2006/relationships/image" Target="../media/image22.png"/><Relationship Id="rId12" Type="http://schemas.openxmlformats.org/officeDocument/2006/relationships/oleObject" Target="../embeddings/oleObject5.bin"/><Relationship Id="rId17" Type="http://schemas.openxmlformats.org/officeDocument/2006/relationships/image" Target="../media/image30.svg"/><Relationship Id="rId25" Type="http://schemas.openxmlformats.org/officeDocument/2006/relationships/image" Target="../media/image38.sv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29.png"/><Relationship Id="rId20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25.emf"/><Relationship Id="rId24" Type="http://schemas.openxmlformats.org/officeDocument/2006/relationships/image" Target="../media/image37.png"/><Relationship Id="rId5" Type="http://schemas.openxmlformats.org/officeDocument/2006/relationships/image" Target="../media/image7.png"/><Relationship Id="rId15" Type="http://schemas.openxmlformats.org/officeDocument/2006/relationships/image" Target="../media/image28.svg"/><Relationship Id="rId23" Type="http://schemas.openxmlformats.org/officeDocument/2006/relationships/image" Target="../media/image36.svg"/><Relationship Id="rId10" Type="http://schemas.openxmlformats.org/officeDocument/2006/relationships/oleObject" Target="../embeddings/oleObject4.bin"/><Relationship Id="rId19" Type="http://schemas.openxmlformats.org/officeDocument/2006/relationships/image" Target="../media/image32.svg"/><Relationship Id="rId4" Type="http://schemas.openxmlformats.org/officeDocument/2006/relationships/image" Target="../media/image6.png"/><Relationship Id="rId9" Type="http://schemas.openxmlformats.org/officeDocument/2006/relationships/image" Target="../media/image24.emf"/><Relationship Id="rId14" Type="http://schemas.openxmlformats.org/officeDocument/2006/relationships/image" Target="../media/image27.png"/><Relationship Id="rId22" Type="http://schemas.openxmlformats.org/officeDocument/2006/relationships/image" Target="../media/image3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13" Type="http://schemas.openxmlformats.org/officeDocument/2006/relationships/image" Target="../media/image45.png"/><Relationship Id="rId18" Type="http://schemas.openxmlformats.org/officeDocument/2006/relationships/image" Target="../media/image50.svg"/><Relationship Id="rId3" Type="http://schemas.openxmlformats.org/officeDocument/2006/relationships/image" Target="../media/image2.jpg"/><Relationship Id="rId7" Type="http://schemas.openxmlformats.org/officeDocument/2006/relationships/image" Target="../media/image39.png"/><Relationship Id="rId12" Type="http://schemas.openxmlformats.org/officeDocument/2006/relationships/image" Target="../media/image44.svg"/><Relationship Id="rId17" Type="http://schemas.openxmlformats.org/officeDocument/2006/relationships/image" Target="../media/image49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48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43.png"/><Relationship Id="rId5" Type="http://schemas.openxmlformats.org/officeDocument/2006/relationships/image" Target="../media/image7.png"/><Relationship Id="rId15" Type="http://schemas.openxmlformats.org/officeDocument/2006/relationships/image" Target="../media/image47.png"/><Relationship Id="rId10" Type="http://schemas.openxmlformats.org/officeDocument/2006/relationships/image" Target="../media/image42.svg"/><Relationship Id="rId4" Type="http://schemas.openxmlformats.org/officeDocument/2006/relationships/image" Target="../media/image6.png"/><Relationship Id="rId9" Type="http://schemas.openxmlformats.org/officeDocument/2006/relationships/image" Target="../media/image41.png"/><Relationship Id="rId14" Type="http://schemas.openxmlformats.org/officeDocument/2006/relationships/image" Target="../media/image46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svg"/><Relationship Id="rId13" Type="http://schemas.openxmlformats.org/officeDocument/2006/relationships/image" Target="../media/image57.png"/><Relationship Id="rId3" Type="http://schemas.openxmlformats.org/officeDocument/2006/relationships/image" Target="../media/image2.jpg"/><Relationship Id="rId7" Type="http://schemas.openxmlformats.org/officeDocument/2006/relationships/image" Target="../media/image51.png"/><Relationship Id="rId12" Type="http://schemas.openxmlformats.org/officeDocument/2006/relationships/image" Target="../media/image56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55.png"/><Relationship Id="rId5" Type="http://schemas.openxmlformats.org/officeDocument/2006/relationships/image" Target="../media/image7.png"/><Relationship Id="rId15" Type="http://schemas.openxmlformats.org/officeDocument/2006/relationships/image" Target="../media/image58.png"/><Relationship Id="rId10" Type="http://schemas.openxmlformats.org/officeDocument/2006/relationships/image" Target="../media/image54.svg"/><Relationship Id="rId4" Type="http://schemas.openxmlformats.org/officeDocument/2006/relationships/image" Target="../media/image6.png"/><Relationship Id="rId9" Type="http://schemas.openxmlformats.org/officeDocument/2006/relationships/image" Target="../media/image53.png"/><Relationship Id="rId14" Type="http://schemas.openxmlformats.org/officeDocument/2006/relationships/image" Target="../media/image5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BD0B50F8-6F71-244C-9CD0-8D90C1B78A8F}"/>
              </a:ext>
            </a:extLst>
          </p:cNvPr>
          <p:cNvSpPr txBox="1"/>
          <p:nvPr/>
        </p:nvSpPr>
        <p:spPr>
          <a:xfrm>
            <a:off x="3810762" y="2503544"/>
            <a:ext cx="457048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5400" b="1" spc="300" dirty="0">
                <a:ln w="9525">
                  <a:noFill/>
                </a:ln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文献阅读分享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C158E0F3-6256-F644-A58F-EDD0735AF62A}"/>
              </a:ext>
            </a:extLst>
          </p:cNvPr>
          <p:cNvGrpSpPr/>
          <p:nvPr/>
        </p:nvGrpSpPr>
        <p:grpSpPr>
          <a:xfrm>
            <a:off x="0" y="79577"/>
            <a:ext cx="12192000" cy="3911656"/>
            <a:chOff x="0" y="79577"/>
            <a:chExt cx="12192000" cy="3911656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40E6364D-C504-CE4D-A624-29D321C4017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57713" y="1011739"/>
              <a:ext cx="1276573" cy="1125400"/>
            </a:xfrm>
            <a:prstGeom prst="rect">
              <a:avLst/>
            </a:prstGeom>
          </p:spPr>
        </p:pic>
        <p:pic>
          <p:nvPicPr>
            <p:cNvPr id="12" name="图片 11" descr="图片包含 游戏机, 物体, 钟表, 标志&#10;&#10;描述已自动生成">
              <a:extLst>
                <a:ext uri="{FF2B5EF4-FFF2-40B4-BE49-F238E27FC236}">
                  <a16:creationId xmlns:a16="http://schemas.microsoft.com/office/drawing/2014/main" id="{D4F94894-DA20-9B4C-921C-C088965EA70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72686" y="79577"/>
              <a:ext cx="3046628" cy="615185"/>
            </a:xfrm>
            <a:prstGeom prst="rect">
              <a:avLst/>
            </a:prstGeom>
          </p:spPr>
        </p:pic>
        <p:cxnSp>
          <p:nvCxnSpPr>
            <p:cNvPr id="14" name="直线连接符 13">
              <a:extLst>
                <a:ext uri="{FF2B5EF4-FFF2-40B4-BE49-F238E27FC236}">
                  <a16:creationId xmlns:a16="http://schemas.microsoft.com/office/drawing/2014/main" id="{7F2D4315-2ADC-FF40-B7CA-36135AB34BA1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91233"/>
              <a:ext cx="12192000" cy="0"/>
            </a:xfrm>
            <a:prstGeom prst="line">
              <a:avLst/>
            </a:prstGeom>
            <a:ln w="57150">
              <a:gradFill>
                <a:gsLst>
                  <a:gs pos="0">
                    <a:schemeClr val="accent1">
                      <a:lumMod val="0"/>
                      <a:lumOff val="100000"/>
                      <a:alpha val="0"/>
                    </a:schemeClr>
                  </a:gs>
                  <a:gs pos="100000">
                    <a:schemeClr val="accent1">
                      <a:lumMod val="0"/>
                      <a:lumOff val="100000"/>
                      <a:alpha val="0"/>
                    </a:schemeClr>
                  </a:gs>
                  <a:gs pos="51000">
                    <a:srgbClr val="C00000">
                      <a:alpha val="88000"/>
                    </a:srgb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310F0BB0-7264-C849-97A9-DC297BB1808D}"/>
              </a:ext>
            </a:extLst>
          </p:cNvPr>
          <p:cNvGrpSpPr/>
          <p:nvPr/>
        </p:nvGrpSpPr>
        <p:grpSpPr>
          <a:xfrm>
            <a:off x="5329396" y="4783562"/>
            <a:ext cx="1614352" cy="1201198"/>
            <a:chOff x="5329396" y="4783562"/>
            <a:chExt cx="1614352" cy="1201198"/>
          </a:xfrm>
        </p:grpSpPr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017FC6F7-49D7-B64C-B7F7-85BD7F5E49E5}"/>
                </a:ext>
              </a:extLst>
            </p:cNvPr>
            <p:cNvSpPr txBox="1"/>
            <p:nvPr/>
          </p:nvSpPr>
          <p:spPr>
            <a:xfrm>
              <a:off x="5329396" y="5707761"/>
              <a:ext cx="161435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CN" sz="1200" spc="300" dirty="0"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rPr>
                <a:t>2022</a:t>
              </a:r>
              <a:r>
                <a:rPr kumimoji="1" lang="zh-CN" altLang="en-US" sz="1200" spc="300" dirty="0"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rPr>
                <a:t>年</a:t>
              </a:r>
              <a:r>
                <a:rPr kumimoji="1" lang="en-US" altLang="zh-CN" sz="1200" spc="300" dirty="0"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rPr>
                <a:t>11</a:t>
              </a:r>
              <a:r>
                <a:rPr kumimoji="1" lang="zh-CN" altLang="en-US" sz="1200" spc="300" dirty="0"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rPr>
                <a:t>月</a:t>
              </a:r>
              <a:r>
                <a:rPr kumimoji="1" lang="en-US" altLang="zh-CN" sz="1200" spc="300" dirty="0"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rPr>
                <a:t>6</a:t>
              </a:r>
              <a:r>
                <a:rPr kumimoji="1" lang="zh-CN" altLang="en-US" sz="1200" spc="300" dirty="0"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rPr>
                <a:t>日</a:t>
              </a:r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4E643C11-2D16-6E4B-8233-AE9AF3B0F0C4}"/>
                </a:ext>
              </a:extLst>
            </p:cNvPr>
            <p:cNvSpPr txBox="1"/>
            <p:nvPr/>
          </p:nvSpPr>
          <p:spPr>
            <a:xfrm>
              <a:off x="5563338" y="4783562"/>
              <a:ext cx="114646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zh-CN" altLang="en-US" sz="1600" spc="900" dirty="0"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rPr>
                <a:t>汇报人</a:t>
              </a: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298A6AA9-FA4C-E24A-8F91-118C9DCA131C}"/>
                </a:ext>
              </a:extLst>
            </p:cNvPr>
            <p:cNvSpPr txBox="1"/>
            <p:nvPr/>
          </p:nvSpPr>
          <p:spPr>
            <a:xfrm>
              <a:off x="5563337" y="5143401"/>
              <a:ext cx="1146469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zh-CN" altLang="en-US" sz="2200" b="1" spc="300" dirty="0"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rPr>
                <a:t>马龙飞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121555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组合 22">
            <a:extLst>
              <a:ext uri="{FF2B5EF4-FFF2-40B4-BE49-F238E27FC236}">
                <a16:creationId xmlns:a16="http://schemas.microsoft.com/office/drawing/2014/main" id="{8A7824B1-D31B-B249-B2AD-2D3A1EE8BF02}"/>
              </a:ext>
            </a:extLst>
          </p:cNvPr>
          <p:cNvGrpSpPr/>
          <p:nvPr/>
        </p:nvGrpSpPr>
        <p:grpSpPr>
          <a:xfrm>
            <a:off x="0" y="-1"/>
            <a:ext cx="12192000" cy="6858002"/>
            <a:chOff x="0" y="-1"/>
            <a:chExt cx="12192000" cy="6858002"/>
          </a:xfrm>
        </p:grpSpPr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5C26AA11-D0CF-B542-A3F3-05573CE7EC26}"/>
                </a:ext>
              </a:extLst>
            </p:cNvPr>
            <p:cNvSpPr/>
            <p:nvPr/>
          </p:nvSpPr>
          <p:spPr>
            <a:xfrm>
              <a:off x="0" y="-1"/>
              <a:ext cx="12192000" cy="706266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lumMod val="94000"/>
                    <a:lumOff val="6000"/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2EDC1930-A11A-3048-BD77-8FE5366AC500}"/>
                </a:ext>
              </a:extLst>
            </p:cNvPr>
            <p:cNvSpPr/>
            <p:nvPr/>
          </p:nvSpPr>
          <p:spPr>
            <a:xfrm>
              <a:off x="0" y="708047"/>
              <a:ext cx="12192000" cy="132378"/>
            </a:xfrm>
            <a:prstGeom prst="rect">
              <a:avLst/>
            </a:prstGeom>
            <a:gradFill>
              <a:gsLst>
                <a:gs pos="0">
                  <a:srgbClr val="C00000">
                    <a:alpha val="32000"/>
                  </a:srgbClr>
                </a:gs>
                <a:gs pos="100000">
                  <a:srgbClr val="C00000">
                    <a:lumMod val="94000"/>
                    <a:lumOff val="6000"/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341D4E01-AC3D-7348-BC67-0C9D9C61F627}"/>
                </a:ext>
              </a:extLst>
            </p:cNvPr>
            <p:cNvSpPr/>
            <p:nvPr/>
          </p:nvSpPr>
          <p:spPr>
            <a:xfrm>
              <a:off x="0" y="6453336"/>
              <a:ext cx="12192000" cy="404665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lumMod val="94000"/>
                    <a:lumOff val="6000"/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70E065E9-2892-8143-B710-D03108BCA23A}"/>
              </a:ext>
            </a:extLst>
          </p:cNvPr>
          <p:cNvGrpSpPr/>
          <p:nvPr/>
        </p:nvGrpSpPr>
        <p:grpSpPr>
          <a:xfrm>
            <a:off x="133400" y="140547"/>
            <a:ext cx="11901234" cy="6795389"/>
            <a:chOff x="133400" y="140547"/>
            <a:chExt cx="11901234" cy="6795389"/>
          </a:xfrm>
        </p:grpSpPr>
        <p:pic>
          <p:nvPicPr>
            <p:cNvPr id="31" name="图片 30">
              <a:extLst>
                <a:ext uri="{FF2B5EF4-FFF2-40B4-BE49-F238E27FC236}">
                  <a16:creationId xmlns:a16="http://schemas.microsoft.com/office/drawing/2014/main" id="{87E02588-0200-9B4C-AD66-3FFD77D2E5A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alphaModFix amt="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840416" y="140547"/>
              <a:ext cx="2031325" cy="403124"/>
            </a:xfrm>
            <a:prstGeom prst="rect">
              <a:avLst/>
            </a:prstGeom>
          </p:spPr>
        </p:pic>
        <p:pic>
          <p:nvPicPr>
            <p:cNvPr id="32" name="图片 31">
              <a:extLst>
                <a:ext uri="{FF2B5EF4-FFF2-40B4-BE49-F238E27FC236}">
                  <a16:creationId xmlns:a16="http://schemas.microsoft.com/office/drawing/2014/main" id="{CD231B8D-55CC-A249-8FE4-F7AA52934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alphaModFix amt="5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996245" y="6572902"/>
              <a:ext cx="3038389" cy="185483"/>
            </a:xfrm>
            <a:prstGeom prst="rect">
              <a:avLst/>
            </a:prstGeom>
          </p:spPr>
        </p:pic>
        <p:pic>
          <p:nvPicPr>
            <p:cNvPr id="33" name="图片 32" descr="图片包含 游戏机, 画, 钟表&#10;&#10;描述已自动生成">
              <a:extLst>
                <a:ext uri="{FF2B5EF4-FFF2-40B4-BE49-F238E27FC236}">
                  <a16:creationId xmlns:a16="http://schemas.microsoft.com/office/drawing/2014/main" id="{088885D7-6C21-2B48-9D2D-A1C5DE4BB08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33400" y="6453336"/>
              <a:ext cx="2362200" cy="482600"/>
            </a:xfrm>
            <a:prstGeom prst="rect">
              <a:avLst/>
            </a:prstGeom>
          </p:spPr>
        </p:pic>
      </p:grpSp>
      <p:sp>
        <p:nvSpPr>
          <p:cNvPr id="26" name="文本框 25">
            <a:extLst>
              <a:ext uri="{FF2B5EF4-FFF2-40B4-BE49-F238E27FC236}">
                <a16:creationId xmlns:a16="http://schemas.microsoft.com/office/drawing/2014/main" id="{82F18CD3-DE75-C848-9FBA-320AB9E7D598}"/>
              </a:ext>
            </a:extLst>
          </p:cNvPr>
          <p:cNvSpPr txBox="1"/>
          <p:nvPr/>
        </p:nvSpPr>
        <p:spPr>
          <a:xfrm>
            <a:off x="175107" y="116852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3</a:t>
            </a:r>
            <a:endParaRPr kumimoji="1" lang="zh-CN" altLang="en-US" sz="2400" b="1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27" name="直线连接符 26">
            <a:extLst>
              <a:ext uri="{FF2B5EF4-FFF2-40B4-BE49-F238E27FC236}">
                <a16:creationId xmlns:a16="http://schemas.microsoft.com/office/drawing/2014/main" id="{CF6F5025-52DE-844A-8B12-050285F53236}"/>
              </a:ext>
            </a:extLst>
          </p:cNvPr>
          <p:cNvCxnSpPr/>
          <p:nvPr/>
        </p:nvCxnSpPr>
        <p:spPr>
          <a:xfrm>
            <a:off x="839416" y="124472"/>
            <a:ext cx="0" cy="4188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流程图: 延期 16">
            <a:extLst>
              <a:ext uri="{FF2B5EF4-FFF2-40B4-BE49-F238E27FC236}">
                <a16:creationId xmlns:a16="http://schemas.microsoft.com/office/drawing/2014/main" id="{D3BBD722-1983-4284-9601-2AA5C3213252}"/>
              </a:ext>
            </a:extLst>
          </p:cNvPr>
          <p:cNvSpPr/>
          <p:nvPr/>
        </p:nvSpPr>
        <p:spPr>
          <a:xfrm flipH="1">
            <a:off x="11644604" y="5559031"/>
            <a:ext cx="544378" cy="524232"/>
          </a:xfrm>
          <a:prstGeom prst="flowChartDelay">
            <a:avLst/>
          </a:prstGeom>
          <a:solidFill>
            <a:srgbClr val="D2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9</a:t>
            </a:r>
            <a:endParaRPr lang="zh-CN" altLang="en-US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14B3C48F-8E7C-40D4-A666-7FF52E9B15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C503017-8522-0F2E-FCC6-D8DA77EB1777}"/>
              </a:ext>
            </a:extLst>
          </p:cNvPr>
          <p:cNvSpPr txBox="1"/>
          <p:nvPr/>
        </p:nvSpPr>
        <p:spPr>
          <a:xfrm>
            <a:off x="133400" y="832717"/>
            <a:ext cx="5268643" cy="449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l"/>
            </a:pPr>
            <a:r>
              <a:rPr kumimoji="1"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集中式</a:t>
            </a:r>
            <a:r>
              <a:rPr kumimoji="1"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MARL</a:t>
            </a:r>
            <a:r>
              <a:rPr kumimoji="1"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算法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684D050D-FD39-C1A8-C56E-AAF3039A4F9F}"/>
                  </a:ext>
                </a:extLst>
              </p:cNvPr>
              <p:cNvSpPr txBox="1"/>
              <p:nvPr/>
            </p:nvSpPr>
            <p:spPr>
              <a:xfrm>
                <a:off x="531295" y="1412833"/>
                <a:ext cx="3223741" cy="22506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kumimoji="1" lang="zh-CN" altLang="en-US" sz="16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中心服务器收集全局状态信息</a:t>
                </a:r>
                <a:endParaRPr kumimoji="1" lang="en-US" altLang="zh-CN" sz="1600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kumimoji="1" lang="zh-CN" altLang="en-US" sz="16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中心服务器采用</a:t>
                </a:r>
                <a14:m>
                  <m:oMath xmlns:m="http://schemas.openxmlformats.org/officeDocument/2006/math">
                    <m:r>
                      <a:rPr kumimoji="1" lang="en-US" altLang="zh-CN" sz="1600" i="1" dirty="0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kumimoji="1" lang="en-US" altLang="zh-CN" sz="16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-</a:t>
                </a:r>
                <a14:m>
                  <m:oMath xmlns:m="http://schemas.openxmlformats.org/officeDocument/2006/math">
                    <m:r>
                      <a:rPr kumimoji="1" lang="en-US" altLang="zh-CN" sz="1600" i="1" dirty="0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𝑔𝑟𝑒𝑒𝑑𝑦</m:t>
                    </m:r>
                  </m:oMath>
                </a14:m>
                <a:r>
                  <a:rPr kumimoji="1" lang="zh-CN" altLang="en-US" sz="16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策略为各用户选择动作（全局</a:t>
                </a:r>
                <a:r>
                  <a:rPr kumimoji="1" lang="en-US" altLang="zh-CN" sz="16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DQN</a:t>
                </a:r>
                <a:r>
                  <a:rPr kumimoji="1" lang="zh-CN" altLang="en-US" sz="16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）</a:t>
                </a:r>
                <a:endParaRPr kumimoji="1" lang="en-US" altLang="zh-CN" sz="1600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kumimoji="1" lang="zh-CN" altLang="en-US" sz="16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各用户执行动作，并得到奖励反馈</a:t>
                </a:r>
                <a:endParaRPr kumimoji="1" lang="en-US" altLang="zh-CN" sz="1600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kumimoji="1" lang="zh-CN" altLang="en-US" sz="16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根据奖励值更新网络参数</a:t>
                </a:r>
                <a:endParaRPr kumimoji="1" lang="en-US" altLang="zh-CN" sz="1600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684D050D-FD39-C1A8-C56E-AAF3039A4F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295" y="1412833"/>
                <a:ext cx="3223741" cy="2250616"/>
              </a:xfrm>
              <a:prstGeom prst="rect">
                <a:avLst/>
              </a:prstGeom>
              <a:blipFill>
                <a:blip r:embed="rId7"/>
                <a:stretch>
                  <a:fillRect l="-756" r="-189" b="-271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>
            <a:extLst>
              <a:ext uri="{FF2B5EF4-FFF2-40B4-BE49-F238E27FC236}">
                <a16:creationId xmlns:a16="http://schemas.microsoft.com/office/drawing/2014/main" id="{AA326BAE-D76B-5ABF-3309-982BE662752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85046" y="1249214"/>
            <a:ext cx="3605381" cy="4783413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53E20C69-F43A-99E0-D19C-AB0B3D3265C2}"/>
              </a:ext>
            </a:extLst>
          </p:cNvPr>
          <p:cNvSpPr txBox="1"/>
          <p:nvPr/>
        </p:nvSpPr>
        <p:spPr>
          <a:xfrm>
            <a:off x="7733569" y="832717"/>
            <a:ext cx="3021872" cy="449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l"/>
            </a:pPr>
            <a:r>
              <a:rPr kumimoji="1"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半分布式</a:t>
            </a:r>
            <a:r>
              <a:rPr kumimoji="1"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MAFRL</a:t>
            </a:r>
            <a:r>
              <a:rPr kumimoji="1"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算法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3C16DF98-F235-B9C2-FAE1-EE331BD5E690}"/>
                  </a:ext>
                </a:extLst>
              </p:cNvPr>
              <p:cNvSpPr txBox="1"/>
              <p:nvPr/>
            </p:nvSpPr>
            <p:spPr>
              <a:xfrm>
                <a:off x="8121415" y="1411509"/>
                <a:ext cx="3278601" cy="37279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kumimoji="1" lang="zh-CN" altLang="en-US" sz="16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各用户收集局部状态信息</a:t>
                </a:r>
                <a:endParaRPr kumimoji="1" lang="en-US" altLang="zh-CN" sz="1600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kumimoji="1" lang="zh-CN" altLang="en-US" sz="16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各用户采用</a:t>
                </a:r>
                <a14:m>
                  <m:oMath xmlns:m="http://schemas.openxmlformats.org/officeDocument/2006/math">
                    <m:r>
                      <a:rPr kumimoji="1" lang="en-US" altLang="zh-CN" sz="1600" i="1" dirty="0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kumimoji="1" lang="en-US" altLang="zh-CN" sz="16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-</a:t>
                </a:r>
                <a14:m>
                  <m:oMath xmlns:m="http://schemas.openxmlformats.org/officeDocument/2006/math">
                    <m:r>
                      <a:rPr kumimoji="1" lang="en-US" altLang="zh-CN" sz="1600" i="1" dirty="0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𝑔𝑟𝑒𝑒𝑑𝑦</m:t>
                    </m:r>
                  </m:oMath>
                </a14:m>
                <a:r>
                  <a:rPr kumimoji="1" lang="zh-CN" altLang="en-US" sz="16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策略选择自身动作（局部</a:t>
                </a:r>
                <a:r>
                  <a:rPr kumimoji="1" lang="en-US" altLang="zh-CN" sz="16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DQN</a:t>
                </a:r>
                <a:r>
                  <a:rPr kumimoji="1" lang="zh-CN" altLang="en-US" sz="16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）</a:t>
                </a:r>
                <a:endParaRPr kumimoji="1" lang="en-US" altLang="zh-CN" sz="1600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kumimoji="1" lang="zh-CN" altLang="en-US" sz="16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各用户执行动作，并得到奖励反馈</a:t>
                </a:r>
                <a:endParaRPr kumimoji="1" lang="en-US" altLang="zh-CN" sz="1600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kumimoji="1" lang="zh-CN" altLang="en-US" sz="16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各用户根据奖励值更新自身网络参数</a:t>
                </a:r>
                <a:endParaRPr kumimoji="1" lang="en-US" altLang="zh-CN" sz="1600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kumimoji="1" lang="zh-CN" altLang="en-US" sz="16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每个</a:t>
                </a:r>
                <a:r>
                  <a:rPr kumimoji="1" lang="en-US" altLang="zh-CN" sz="16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episode</a:t>
                </a:r>
                <a:r>
                  <a:rPr kumimoji="1" lang="zh-CN" altLang="en-US" sz="16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结束时，中心服务器聚合各用户模型参数，并分发给各用户进行下一轮迭代</a:t>
                </a:r>
                <a:endParaRPr kumimoji="1" lang="en-US" altLang="zh-CN" sz="1600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3C16DF98-F235-B9C2-FAE1-EE331BD5E6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1415" y="1411509"/>
                <a:ext cx="3278601" cy="3727944"/>
              </a:xfrm>
              <a:prstGeom prst="rect">
                <a:avLst/>
              </a:prstGeom>
              <a:blipFill>
                <a:blip r:embed="rId9"/>
                <a:stretch>
                  <a:fillRect l="-743" b="-13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本框 7">
            <a:extLst>
              <a:ext uri="{FF2B5EF4-FFF2-40B4-BE49-F238E27FC236}">
                <a16:creationId xmlns:a16="http://schemas.microsoft.com/office/drawing/2014/main" id="{B28B54FA-9E33-B444-3485-A9F9D5CEED7A}"/>
              </a:ext>
            </a:extLst>
          </p:cNvPr>
          <p:cNvSpPr txBox="1"/>
          <p:nvPr/>
        </p:nvSpPr>
        <p:spPr>
          <a:xfrm>
            <a:off x="531295" y="3820858"/>
            <a:ext cx="3751647" cy="367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zh-CN" altLang="en-US" sz="1600" b="1" dirty="0">
                <a:latin typeface="宋体" panose="02010600030101010101" pitchFamily="2" charset="-122"/>
                <a:ea typeface="宋体" panose="02010600030101010101" pitchFamily="2" charset="-122"/>
              </a:rPr>
              <a:t>使用全局状态信息集中式训练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3E9F6C7-3429-0A6F-FE10-2D7CBFE59EE2}"/>
              </a:ext>
            </a:extLst>
          </p:cNvPr>
          <p:cNvSpPr txBox="1"/>
          <p:nvPr/>
        </p:nvSpPr>
        <p:spPr>
          <a:xfrm>
            <a:off x="8347468" y="5187567"/>
            <a:ext cx="3751647" cy="367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zh-CN" altLang="en-US" sz="1600" b="1" dirty="0">
                <a:latin typeface="宋体" panose="02010600030101010101" pitchFamily="2" charset="-122"/>
                <a:ea typeface="宋体" panose="02010600030101010101" pitchFamily="2" charset="-122"/>
              </a:rPr>
              <a:t>使用局部状态信息分布式训练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914F1FB-84C6-594F-A4CB-D75C7174EA34}"/>
              </a:ext>
            </a:extLst>
          </p:cNvPr>
          <p:cNvSpPr txBox="1"/>
          <p:nvPr/>
        </p:nvSpPr>
        <p:spPr>
          <a:xfrm>
            <a:off x="1008331" y="124472"/>
            <a:ext cx="65117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400" b="1" spc="3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Federated Reinforcement Learning</a:t>
            </a:r>
            <a:endParaRPr kumimoji="1" lang="zh-CN" altLang="en-US" sz="2400" b="1" spc="300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63833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组合 22">
            <a:extLst>
              <a:ext uri="{FF2B5EF4-FFF2-40B4-BE49-F238E27FC236}">
                <a16:creationId xmlns:a16="http://schemas.microsoft.com/office/drawing/2014/main" id="{8A7824B1-D31B-B249-B2AD-2D3A1EE8BF02}"/>
              </a:ext>
            </a:extLst>
          </p:cNvPr>
          <p:cNvGrpSpPr/>
          <p:nvPr/>
        </p:nvGrpSpPr>
        <p:grpSpPr>
          <a:xfrm>
            <a:off x="0" y="-1"/>
            <a:ext cx="12192000" cy="6858002"/>
            <a:chOff x="0" y="-1"/>
            <a:chExt cx="12192000" cy="6858002"/>
          </a:xfrm>
        </p:grpSpPr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5C26AA11-D0CF-B542-A3F3-05573CE7EC26}"/>
                </a:ext>
              </a:extLst>
            </p:cNvPr>
            <p:cNvSpPr/>
            <p:nvPr/>
          </p:nvSpPr>
          <p:spPr>
            <a:xfrm>
              <a:off x="0" y="-1"/>
              <a:ext cx="12192000" cy="706266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lumMod val="94000"/>
                    <a:lumOff val="6000"/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2EDC1930-A11A-3048-BD77-8FE5366AC500}"/>
                </a:ext>
              </a:extLst>
            </p:cNvPr>
            <p:cNvSpPr/>
            <p:nvPr/>
          </p:nvSpPr>
          <p:spPr>
            <a:xfrm>
              <a:off x="0" y="708047"/>
              <a:ext cx="12192000" cy="132378"/>
            </a:xfrm>
            <a:prstGeom prst="rect">
              <a:avLst/>
            </a:prstGeom>
            <a:gradFill>
              <a:gsLst>
                <a:gs pos="0">
                  <a:srgbClr val="C00000">
                    <a:alpha val="32000"/>
                  </a:srgbClr>
                </a:gs>
                <a:gs pos="100000">
                  <a:srgbClr val="C00000">
                    <a:lumMod val="94000"/>
                    <a:lumOff val="6000"/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341D4E01-AC3D-7348-BC67-0C9D9C61F627}"/>
                </a:ext>
              </a:extLst>
            </p:cNvPr>
            <p:cNvSpPr/>
            <p:nvPr/>
          </p:nvSpPr>
          <p:spPr>
            <a:xfrm>
              <a:off x="0" y="6453336"/>
              <a:ext cx="12192000" cy="404665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lumMod val="94000"/>
                    <a:lumOff val="6000"/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70E065E9-2892-8143-B710-D03108BCA23A}"/>
              </a:ext>
            </a:extLst>
          </p:cNvPr>
          <p:cNvGrpSpPr/>
          <p:nvPr/>
        </p:nvGrpSpPr>
        <p:grpSpPr>
          <a:xfrm>
            <a:off x="133400" y="140547"/>
            <a:ext cx="11901234" cy="6795389"/>
            <a:chOff x="133400" y="140547"/>
            <a:chExt cx="11901234" cy="6795389"/>
          </a:xfrm>
        </p:grpSpPr>
        <p:pic>
          <p:nvPicPr>
            <p:cNvPr id="31" name="图片 30">
              <a:extLst>
                <a:ext uri="{FF2B5EF4-FFF2-40B4-BE49-F238E27FC236}">
                  <a16:creationId xmlns:a16="http://schemas.microsoft.com/office/drawing/2014/main" id="{87E02588-0200-9B4C-AD66-3FFD77D2E5A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alphaModFix amt="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840416" y="140547"/>
              <a:ext cx="2031325" cy="403124"/>
            </a:xfrm>
            <a:prstGeom prst="rect">
              <a:avLst/>
            </a:prstGeom>
          </p:spPr>
        </p:pic>
        <p:pic>
          <p:nvPicPr>
            <p:cNvPr id="32" name="图片 31">
              <a:extLst>
                <a:ext uri="{FF2B5EF4-FFF2-40B4-BE49-F238E27FC236}">
                  <a16:creationId xmlns:a16="http://schemas.microsoft.com/office/drawing/2014/main" id="{CD231B8D-55CC-A249-8FE4-F7AA52934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alphaModFix amt="5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996245" y="6572902"/>
              <a:ext cx="3038389" cy="185483"/>
            </a:xfrm>
            <a:prstGeom prst="rect">
              <a:avLst/>
            </a:prstGeom>
          </p:spPr>
        </p:pic>
        <p:pic>
          <p:nvPicPr>
            <p:cNvPr id="33" name="图片 32" descr="图片包含 游戏机, 画, 钟表&#10;&#10;描述已自动生成">
              <a:extLst>
                <a:ext uri="{FF2B5EF4-FFF2-40B4-BE49-F238E27FC236}">
                  <a16:creationId xmlns:a16="http://schemas.microsoft.com/office/drawing/2014/main" id="{088885D7-6C21-2B48-9D2D-A1C5DE4BB08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33400" y="6453336"/>
              <a:ext cx="2362200" cy="482600"/>
            </a:xfrm>
            <a:prstGeom prst="rect">
              <a:avLst/>
            </a:prstGeom>
          </p:spPr>
        </p:pic>
      </p:grpSp>
      <p:sp>
        <p:nvSpPr>
          <p:cNvPr id="26" name="文本框 25">
            <a:extLst>
              <a:ext uri="{FF2B5EF4-FFF2-40B4-BE49-F238E27FC236}">
                <a16:creationId xmlns:a16="http://schemas.microsoft.com/office/drawing/2014/main" id="{82F18CD3-DE75-C848-9FBA-320AB9E7D598}"/>
              </a:ext>
            </a:extLst>
          </p:cNvPr>
          <p:cNvSpPr txBox="1"/>
          <p:nvPr/>
        </p:nvSpPr>
        <p:spPr>
          <a:xfrm>
            <a:off x="175107" y="116852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3</a:t>
            </a:r>
            <a:endParaRPr kumimoji="1" lang="zh-CN" altLang="en-US" sz="2400" b="1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27" name="直线连接符 26">
            <a:extLst>
              <a:ext uri="{FF2B5EF4-FFF2-40B4-BE49-F238E27FC236}">
                <a16:creationId xmlns:a16="http://schemas.microsoft.com/office/drawing/2014/main" id="{CF6F5025-52DE-844A-8B12-050285F53236}"/>
              </a:ext>
            </a:extLst>
          </p:cNvPr>
          <p:cNvCxnSpPr/>
          <p:nvPr/>
        </p:nvCxnSpPr>
        <p:spPr>
          <a:xfrm>
            <a:off x="839416" y="124472"/>
            <a:ext cx="0" cy="4188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流程图: 延期 16">
            <a:extLst>
              <a:ext uri="{FF2B5EF4-FFF2-40B4-BE49-F238E27FC236}">
                <a16:creationId xmlns:a16="http://schemas.microsoft.com/office/drawing/2014/main" id="{D3BBD722-1983-4284-9601-2AA5C3213252}"/>
              </a:ext>
            </a:extLst>
          </p:cNvPr>
          <p:cNvSpPr/>
          <p:nvPr/>
        </p:nvSpPr>
        <p:spPr>
          <a:xfrm flipH="1">
            <a:off x="11644604" y="5559031"/>
            <a:ext cx="544378" cy="524232"/>
          </a:xfrm>
          <a:prstGeom prst="flowChartDelay">
            <a:avLst/>
          </a:prstGeom>
          <a:solidFill>
            <a:srgbClr val="D2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10</a:t>
            </a:r>
            <a:endParaRPr lang="zh-CN" altLang="en-US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14B3C48F-8E7C-40D4-A666-7FF52E9B15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C503017-8522-0F2E-FCC6-D8DA77EB1777}"/>
              </a:ext>
            </a:extLst>
          </p:cNvPr>
          <p:cNvSpPr txBox="1"/>
          <p:nvPr/>
        </p:nvSpPr>
        <p:spPr>
          <a:xfrm>
            <a:off x="133400" y="832717"/>
            <a:ext cx="5268643" cy="449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l"/>
            </a:pPr>
            <a:r>
              <a:rPr kumimoji="1"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集中式</a:t>
            </a:r>
            <a:r>
              <a:rPr kumimoji="1"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MARL</a:t>
            </a:r>
            <a:r>
              <a:rPr kumimoji="1"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算法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684D050D-FD39-C1A8-C56E-AAF3039A4F9F}"/>
                  </a:ext>
                </a:extLst>
              </p:cNvPr>
              <p:cNvSpPr txBox="1"/>
              <p:nvPr/>
            </p:nvSpPr>
            <p:spPr>
              <a:xfrm>
                <a:off x="531295" y="1412833"/>
                <a:ext cx="3223741" cy="22506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kumimoji="1" lang="zh-CN" altLang="en-US" sz="16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中心服务器收集全局状态信息</a:t>
                </a:r>
                <a:endParaRPr kumimoji="1" lang="en-US" altLang="zh-CN" sz="1600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kumimoji="1" lang="zh-CN" altLang="en-US" sz="16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中心服务器采用</a:t>
                </a:r>
                <a14:m>
                  <m:oMath xmlns:m="http://schemas.openxmlformats.org/officeDocument/2006/math">
                    <m:r>
                      <a:rPr kumimoji="1" lang="en-US" altLang="zh-CN" sz="1600" i="1" dirty="0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kumimoji="1" lang="en-US" altLang="zh-CN" sz="16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-</a:t>
                </a:r>
                <a14:m>
                  <m:oMath xmlns:m="http://schemas.openxmlformats.org/officeDocument/2006/math">
                    <m:r>
                      <a:rPr kumimoji="1" lang="en-US" altLang="zh-CN" sz="1600" i="1" dirty="0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𝑔𝑟𝑒𝑒𝑑𝑦</m:t>
                    </m:r>
                  </m:oMath>
                </a14:m>
                <a:r>
                  <a:rPr kumimoji="1" lang="zh-CN" altLang="en-US" sz="16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策略为各用户选择动作（</a:t>
                </a:r>
                <a:r>
                  <a:rPr kumimoji="1" lang="zh-CN" altLang="en-US" sz="1600" b="1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全局</a:t>
                </a:r>
                <a:r>
                  <a:rPr kumimoji="1" lang="en-US" altLang="zh-CN" sz="1600" b="1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DQN</a:t>
                </a:r>
                <a:r>
                  <a:rPr kumimoji="1" lang="zh-CN" altLang="en-US" sz="16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）</a:t>
                </a:r>
                <a:endParaRPr kumimoji="1" lang="en-US" altLang="zh-CN" sz="1600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kumimoji="1" lang="zh-CN" altLang="en-US" sz="16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各用户执行动作，并得到奖励反馈</a:t>
                </a:r>
                <a:endParaRPr kumimoji="1" lang="en-US" altLang="zh-CN" sz="1600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kumimoji="1" lang="zh-CN" altLang="en-US" sz="16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根据奖励值更新网络参数</a:t>
                </a:r>
                <a:endParaRPr kumimoji="1" lang="en-US" altLang="zh-CN" sz="1600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684D050D-FD39-C1A8-C56E-AAF3039A4F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295" y="1412833"/>
                <a:ext cx="3223741" cy="2250616"/>
              </a:xfrm>
              <a:prstGeom prst="rect">
                <a:avLst/>
              </a:prstGeom>
              <a:blipFill>
                <a:blip r:embed="rId7"/>
                <a:stretch>
                  <a:fillRect l="-756" r="-1134" b="-271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3C16DF98-F235-B9C2-FAE1-EE331BD5E690}"/>
                  </a:ext>
                </a:extLst>
              </p:cNvPr>
              <p:cNvSpPr txBox="1"/>
              <p:nvPr/>
            </p:nvSpPr>
            <p:spPr>
              <a:xfrm>
                <a:off x="8121415" y="1411509"/>
                <a:ext cx="3278601" cy="37279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kumimoji="1" lang="zh-CN" altLang="en-US" sz="16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各用户收集局部状态信息</a:t>
                </a:r>
                <a:endParaRPr kumimoji="1" lang="en-US" altLang="zh-CN" sz="1600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kumimoji="1" lang="zh-CN" altLang="en-US" sz="16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各用户采用</a:t>
                </a:r>
                <a14:m>
                  <m:oMath xmlns:m="http://schemas.openxmlformats.org/officeDocument/2006/math">
                    <m:r>
                      <a:rPr kumimoji="1" lang="en-US" altLang="zh-CN" sz="1600" i="1" dirty="0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kumimoji="1" lang="en-US" altLang="zh-CN" sz="16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-</a:t>
                </a:r>
                <a14:m>
                  <m:oMath xmlns:m="http://schemas.openxmlformats.org/officeDocument/2006/math">
                    <m:r>
                      <a:rPr kumimoji="1" lang="en-US" altLang="zh-CN" sz="1600" i="1" dirty="0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𝑔𝑟𝑒𝑒𝑑𝑦</m:t>
                    </m:r>
                  </m:oMath>
                </a14:m>
                <a:r>
                  <a:rPr kumimoji="1" lang="zh-CN" altLang="en-US" sz="16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策略选择自身动作（</a:t>
                </a:r>
                <a:r>
                  <a:rPr kumimoji="1" lang="zh-CN" altLang="en-US" sz="1600" b="1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局部</a:t>
                </a:r>
                <a:r>
                  <a:rPr kumimoji="1" lang="en-US" altLang="zh-CN" sz="1600" b="1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DQN</a:t>
                </a:r>
                <a:r>
                  <a:rPr kumimoji="1" lang="zh-CN" altLang="en-US" sz="16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）</a:t>
                </a:r>
                <a:endParaRPr kumimoji="1" lang="en-US" altLang="zh-CN" sz="1600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kumimoji="1" lang="zh-CN" altLang="en-US" sz="16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各用户执行动作，并得到奖励反馈</a:t>
                </a:r>
                <a:endParaRPr kumimoji="1" lang="en-US" altLang="zh-CN" sz="1600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kumimoji="1" lang="zh-CN" altLang="en-US" sz="16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各用户根据奖励值更新自身网络参数（高斯差分加密）</a:t>
                </a:r>
                <a:endParaRPr kumimoji="1" lang="en-US" altLang="zh-CN" sz="1600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kumimoji="1" lang="zh-CN" altLang="en-US" sz="16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每个</a:t>
                </a:r>
                <a:r>
                  <a:rPr kumimoji="1" lang="en-US" altLang="zh-CN" sz="16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episode</a:t>
                </a:r>
                <a:r>
                  <a:rPr kumimoji="1" lang="zh-CN" altLang="en-US" sz="16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结束时，中心服务器聚合各用户模型参数，并分发给各用户进行下一轮迭代</a:t>
                </a:r>
                <a:endParaRPr kumimoji="1" lang="en-US" altLang="zh-CN" sz="1600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3C16DF98-F235-B9C2-FAE1-EE331BD5E6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1415" y="1411509"/>
                <a:ext cx="3278601" cy="3727944"/>
              </a:xfrm>
              <a:prstGeom prst="rect">
                <a:avLst/>
              </a:prstGeom>
              <a:blipFill>
                <a:blip r:embed="rId8"/>
                <a:stretch>
                  <a:fillRect l="-743" b="-13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本框 7">
            <a:extLst>
              <a:ext uri="{FF2B5EF4-FFF2-40B4-BE49-F238E27FC236}">
                <a16:creationId xmlns:a16="http://schemas.microsoft.com/office/drawing/2014/main" id="{B28B54FA-9E33-B444-3485-A9F9D5CEED7A}"/>
              </a:ext>
            </a:extLst>
          </p:cNvPr>
          <p:cNvSpPr txBox="1"/>
          <p:nvPr/>
        </p:nvSpPr>
        <p:spPr>
          <a:xfrm>
            <a:off x="531295" y="3820858"/>
            <a:ext cx="3751647" cy="367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zh-CN" altLang="en-US" sz="1600" b="1" dirty="0">
                <a:latin typeface="宋体" panose="02010600030101010101" pitchFamily="2" charset="-122"/>
                <a:ea typeface="宋体" panose="02010600030101010101" pitchFamily="2" charset="-122"/>
              </a:rPr>
              <a:t>使用全局状态信息集中式训练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3E9F6C7-3429-0A6F-FE10-2D7CBFE59EE2}"/>
              </a:ext>
            </a:extLst>
          </p:cNvPr>
          <p:cNvSpPr txBox="1"/>
          <p:nvPr/>
        </p:nvSpPr>
        <p:spPr>
          <a:xfrm>
            <a:off x="8347468" y="5187567"/>
            <a:ext cx="3751647" cy="367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zh-CN" altLang="en-US" sz="1600" b="1" dirty="0">
                <a:latin typeface="宋体" panose="02010600030101010101" pitchFamily="2" charset="-122"/>
                <a:ea typeface="宋体" panose="02010600030101010101" pitchFamily="2" charset="-122"/>
              </a:rPr>
              <a:t>使用局部状态信息分布式训练</a:t>
            </a:r>
          </a:p>
        </p:txBody>
      </p:sp>
      <p:sp>
        <p:nvSpPr>
          <p:cNvPr id="2" name="箭头: 右 1">
            <a:extLst>
              <a:ext uri="{FF2B5EF4-FFF2-40B4-BE49-F238E27FC236}">
                <a16:creationId xmlns:a16="http://schemas.microsoft.com/office/drawing/2014/main" id="{B60AA8CF-7CB4-1DCA-41BA-5AD77938FB69}"/>
              </a:ext>
            </a:extLst>
          </p:cNvPr>
          <p:cNvSpPr/>
          <p:nvPr/>
        </p:nvSpPr>
        <p:spPr>
          <a:xfrm>
            <a:off x="3589672" y="2307116"/>
            <a:ext cx="595834" cy="154672"/>
          </a:xfrm>
          <a:prstGeom prst="rightArrow">
            <a:avLst>
              <a:gd name="adj1" fmla="val 50000"/>
              <a:gd name="adj2" fmla="val 118635"/>
            </a:avLst>
          </a:prstGeom>
          <a:solidFill>
            <a:srgbClr val="DBEEF3"/>
          </a:solidFill>
          <a:ln>
            <a:solidFill>
              <a:srgbClr val="94CD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4811C51-DF0A-922F-A4B6-06EE95C06C78}"/>
              </a:ext>
            </a:extLst>
          </p:cNvPr>
          <p:cNvSpPr txBox="1"/>
          <p:nvPr/>
        </p:nvSpPr>
        <p:spPr>
          <a:xfrm>
            <a:off x="7733569" y="832717"/>
            <a:ext cx="3021872" cy="449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l"/>
            </a:pPr>
            <a:r>
              <a:rPr kumimoji="1"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半分布式</a:t>
            </a:r>
            <a:r>
              <a:rPr kumimoji="1"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MAFRL</a:t>
            </a:r>
            <a:r>
              <a:rPr kumimoji="1"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算法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1C006FC-70BE-0A9F-5FCE-6AA4A7DF4F4F}"/>
              </a:ext>
            </a:extLst>
          </p:cNvPr>
          <p:cNvSpPr txBox="1"/>
          <p:nvPr/>
        </p:nvSpPr>
        <p:spPr>
          <a:xfrm>
            <a:off x="4261020" y="1319992"/>
            <a:ext cx="3223741" cy="2435282"/>
          </a:xfrm>
          <a:prstGeom prst="rect">
            <a:avLst/>
          </a:prstGeom>
          <a:noFill/>
          <a:ln w="12700">
            <a:solidFill>
              <a:srgbClr val="68B8CE"/>
            </a:solidFill>
            <a:prstDash val="dash"/>
          </a:ln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kumimoji="1"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智能体掌握全局信息，更易学习到全局最优策略</a:t>
            </a:r>
            <a:endParaRPr kumimoji="1" lang="en-US" altLang="zh-CN" sz="16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kumimoji="1" lang="en-US" altLang="zh-CN" sz="8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kumimoji="1"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服务器需不断收集全局信息，通信开销大</a:t>
            </a:r>
            <a:endParaRPr kumimoji="1" lang="en-US" altLang="zh-CN" sz="16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kumimoji="1"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集中式训练造成用户隐私泄露风险</a:t>
            </a:r>
            <a:endParaRPr kumimoji="1" lang="en-US" altLang="zh-CN" sz="16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4" name="箭头: 右 13">
            <a:extLst>
              <a:ext uri="{FF2B5EF4-FFF2-40B4-BE49-F238E27FC236}">
                <a16:creationId xmlns:a16="http://schemas.microsoft.com/office/drawing/2014/main" id="{1922152E-5458-5E94-5079-C3D228EF4DDE}"/>
              </a:ext>
            </a:extLst>
          </p:cNvPr>
          <p:cNvSpPr/>
          <p:nvPr/>
        </p:nvSpPr>
        <p:spPr>
          <a:xfrm rot="10800000">
            <a:off x="7555561" y="4665150"/>
            <a:ext cx="595834" cy="154672"/>
          </a:xfrm>
          <a:prstGeom prst="rightArrow">
            <a:avLst>
              <a:gd name="adj1" fmla="val 50000"/>
              <a:gd name="adj2" fmla="val 118635"/>
            </a:avLst>
          </a:prstGeom>
          <a:solidFill>
            <a:srgbClr val="FCEBDD"/>
          </a:solidFill>
          <a:ln>
            <a:solidFill>
              <a:srgbClr val="F5B9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41B86DA2-4FD8-EB11-570D-29E13858D220}"/>
              </a:ext>
            </a:extLst>
          </p:cNvPr>
          <p:cNvSpPr txBox="1"/>
          <p:nvPr/>
        </p:nvSpPr>
        <p:spPr>
          <a:xfrm>
            <a:off x="4261019" y="4055734"/>
            <a:ext cx="3223741" cy="1696618"/>
          </a:xfrm>
          <a:prstGeom prst="rect">
            <a:avLst/>
          </a:prstGeom>
          <a:noFill/>
          <a:ln w="12700">
            <a:solidFill>
              <a:srgbClr val="F0974E"/>
            </a:solidFill>
            <a:prstDash val="dash"/>
          </a:ln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kumimoji="1"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分布式训练降低通信开销，结合高斯差分加密技术有效地保护用户隐私</a:t>
            </a:r>
            <a:endParaRPr kumimoji="1" lang="en-US" altLang="zh-CN" sz="16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kumimoji="1" lang="en-US" altLang="zh-CN" sz="8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kumimoji="1"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会造成一定的性能损失</a:t>
            </a:r>
            <a:endParaRPr kumimoji="1" lang="en-US" altLang="zh-CN" sz="16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D4E8C9C4-9081-B9A3-BAE5-A4848742D00A}"/>
              </a:ext>
            </a:extLst>
          </p:cNvPr>
          <p:cNvSpPr txBox="1"/>
          <p:nvPr/>
        </p:nvSpPr>
        <p:spPr>
          <a:xfrm>
            <a:off x="1008331" y="124472"/>
            <a:ext cx="65117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400" b="1" spc="3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Federated Reinforcement Learning</a:t>
            </a:r>
            <a:endParaRPr kumimoji="1" lang="zh-CN" altLang="en-US" sz="2400" b="1" spc="300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2289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>
            <a:extLst>
              <a:ext uri="{FF2B5EF4-FFF2-40B4-BE49-F238E27FC236}">
                <a16:creationId xmlns:a16="http://schemas.microsoft.com/office/drawing/2014/main" id="{6374E659-06E0-4042-A6BE-6D6977EDB906}"/>
              </a:ext>
            </a:extLst>
          </p:cNvPr>
          <p:cNvGrpSpPr/>
          <p:nvPr/>
        </p:nvGrpSpPr>
        <p:grpSpPr>
          <a:xfrm>
            <a:off x="0" y="-1"/>
            <a:ext cx="12192000" cy="6858002"/>
            <a:chOff x="0" y="-1"/>
            <a:chExt cx="12192000" cy="6858002"/>
          </a:xfrm>
        </p:grpSpPr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0CC1B4B5-E5B8-2A43-9A48-2F89B549D080}"/>
                </a:ext>
              </a:extLst>
            </p:cNvPr>
            <p:cNvSpPr/>
            <p:nvPr/>
          </p:nvSpPr>
          <p:spPr>
            <a:xfrm>
              <a:off x="0" y="-1"/>
              <a:ext cx="12192000" cy="706266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lumMod val="94000"/>
                    <a:lumOff val="6000"/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D4F07EFB-540A-724B-9E1F-F818ED17200A}"/>
                </a:ext>
              </a:extLst>
            </p:cNvPr>
            <p:cNvSpPr/>
            <p:nvPr/>
          </p:nvSpPr>
          <p:spPr>
            <a:xfrm>
              <a:off x="0" y="708047"/>
              <a:ext cx="12192000" cy="132378"/>
            </a:xfrm>
            <a:prstGeom prst="rect">
              <a:avLst/>
            </a:prstGeom>
            <a:gradFill>
              <a:gsLst>
                <a:gs pos="0">
                  <a:srgbClr val="C00000">
                    <a:alpha val="32000"/>
                  </a:srgbClr>
                </a:gs>
                <a:gs pos="100000">
                  <a:srgbClr val="C00000">
                    <a:lumMod val="94000"/>
                    <a:lumOff val="6000"/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42ED7E07-E277-2E45-9597-D2C1BF897BF5}"/>
                </a:ext>
              </a:extLst>
            </p:cNvPr>
            <p:cNvSpPr/>
            <p:nvPr/>
          </p:nvSpPr>
          <p:spPr>
            <a:xfrm>
              <a:off x="0" y="6453336"/>
              <a:ext cx="12192000" cy="404665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lumMod val="94000"/>
                    <a:lumOff val="6000"/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013B0796-67A9-7A4F-99B7-6AB9E5A66374}"/>
              </a:ext>
            </a:extLst>
          </p:cNvPr>
          <p:cNvGrpSpPr/>
          <p:nvPr/>
        </p:nvGrpSpPr>
        <p:grpSpPr>
          <a:xfrm>
            <a:off x="133400" y="140547"/>
            <a:ext cx="11901234" cy="6795389"/>
            <a:chOff x="133400" y="140547"/>
            <a:chExt cx="11901234" cy="6795389"/>
          </a:xfrm>
        </p:grpSpPr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DB7E1B58-9D91-E647-98E1-D1BA4C6BE16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alphaModFix amt="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840416" y="140547"/>
              <a:ext cx="2031325" cy="403124"/>
            </a:xfrm>
            <a:prstGeom prst="rect">
              <a:avLst/>
            </a:prstGeom>
          </p:spPr>
        </p:pic>
        <p:pic>
          <p:nvPicPr>
            <p:cNvPr id="22" name="图片 21">
              <a:extLst>
                <a:ext uri="{FF2B5EF4-FFF2-40B4-BE49-F238E27FC236}">
                  <a16:creationId xmlns:a16="http://schemas.microsoft.com/office/drawing/2014/main" id="{F093D6A0-9471-534D-8074-6AD08E477CD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alphaModFix amt="5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996245" y="6572902"/>
              <a:ext cx="3038389" cy="185483"/>
            </a:xfrm>
            <a:prstGeom prst="rect">
              <a:avLst/>
            </a:prstGeom>
          </p:spPr>
        </p:pic>
        <p:pic>
          <p:nvPicPr>
            <p:cNvPr id="23" name="图片 22" descr="图片包含 游戏机, 画, 钟表&#10;&#10;描述已自动生成">
              <a:extLst>
                <a:ext uri="{FF2B5EF4-FFF2-40B4-BE49-F238E27FC236}">
                  <a16:creationId xmlns:a16="http://schemas.microsoft.com/office/drawing/2014/main" id="{93EED181-B044-3040-8B50-7E365D6E1D0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33400" y="6453336"/>
              <a:ext cx="2362200" cy="482600"/>
            </a:xfrm>
            <a:prstGeom prst="rect">
              <a:avLst/>
            </a:prstGeom>
          </p:spPr>
        </p:pic>
      </p:grpSp>
      <p:sp>
        <p:nvSpPr>
          <p:cNvPr id="26" name="文本框 25">
            <a:extLst>
              <a:ext uri="{FF2B5EF4-FFF2-40B4-BE49-F238E27FC236}">
                <a16:creationId xmlns:a16="http://schemas.microsoft.com/office/drawing/2014/main" id="{82F18CD3-DE75-C848-9FBA-320AB9E7D598}"/>
              </a:ext>
            </a:extLst>
          </p:cNvPr>
          <p:cNvSpPr txBox="1"/>
          <p:nvPr/>
        </p:nvSpPr>
        <p:spPr>
          <a:xfrm>
            <a:off x="175107" y="116852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4</a:t>
            </a:r>
            <a:endParaRPr kumimoji="1" lang="zh-CN" altLang="en-US" sz="2400" b="1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27" name="直线连接符 26">
            <a:extLst>
              <a:ext uri="{FF2B5EF4-FFF2-40B4-BE49-F238E27FC236}">
                <a16:creationId xmlns:a16="http://schemas.microsoft.com/office/drawing/2014/main" id="{CF6F5025-52DE-844A-8B12-050285F53236}"/>
              </a:ext>
            </a:extLst>
          </p:cNvPr>
          <p:cNvCxnSpPr/>
          <p:nvPr/>
        </p:nvCxnSpPr>
        <p:spPr>
          <a:xfrm>
            <a:off x="839416" y="124472"/>
            <a:ext cx="0" cy="4188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>
            <a:extLst>
              <a:ext uri="{FF2B5EF4-FFF2-40B4-BE49-F238E27FC236}">
                <a16:creationId xmlns:a16="http://schemas.microsoft.com/office/drawing/2014/main" id="{B572B192-1A8B-0944-BC5E-3183B0CBCBA6}"/>
              </a:ext>
            </a:extLst>
          </p:cNvPr>
          <p:cNvSpPr txBox="1"/>
          <p:nvPr/>
        </p:nvSpPr>
        <p:spPr>
          <a:xfrm>
            <a:off x="1008331" y="124472"/>
            <a:ext cx="45544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400" b="1" spc="3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Performance Evaluation</a:t>
            </a:r>
            <a:endParaRPr kumimoji="1" lang="zh-CN" altLang="en-US" sz="2400" b="1" spc="300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4" name="流程图: 延期 23">
            <a:extLst>
              <a:ext uri="{FF2B5EF4-FFF2-40B4-BE49-F238E27FC236}">
                <a16:creationId xmlns:a16="http://schemas.microsoft.com/office/drawing/2014/main" id="{6730D2EA-1D0A-4E44-B38E-94EA4E7971A9}"/>
              </a:ext>
            </a:extLst>
          </p:cNvPr>
          <p:cNvSpPr/>
          <p:nvPr/>
        </p:nvSpPr>
        <p:spPr>
          <a:xfrm flipH="1">
            <a:off x="11644604" y="5559031"/>
            <a:ext cx="544378" cy="524232"/>
          </a:xfrm>
          <a:prstGeom prst="flowChartDelay">
            <a:avLst/>
          </a:prstGeom>
          <a:solidFill>
            <a:srgbClr val="D2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11</a:t>
            </a:r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E090B21-21F9-46F1-96F1-BCEF9DAC59CC}"/>
              </a:ext>
            </a:extLst>
          </p:cNvPr>
          <p:cNvSpPr txBox="1"/>
          <p:nvPr/>
        </p:nvSpPr>
        <p:spPr>
          <a:xfrm>
            <a:off x="708787" y="956210"/>
            <a:ext cx="2069797" cy="4356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ctr">
              <a:lnSpc>
                <a:spcPct val="130000"/>
              </a:lnSpc>
              <a:buFont typeface="Wingdings" panose="05000000000000000000" pitchFamily="2" charset="2"/>
              <a:buChar char="l"/>
            </a:pPr>
            <a:r>
              <a:rPr kumimoji="1"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算法性能对比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86158BEF-2F7D-46D9-8DCC-66D104068A65}"/>
              </a:ext>
            </a:extLst>
          </p:cNvPr>
          <p:cNvSpPr txBox="1"/>
          <p:nvPr/>
        </p:nvSpPr>
        <p:spPr>
          <a:xfrm>
            <a:off x="2638065" y="5713931"/>
            <a:ext cx="3645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功耗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vs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用户数量</a:t>
            </a:r>
            <a:endParaRPr lang="zh-CN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52847818-52BD-4722-90D1-6ABC926210AA}"/>
              </a:ext>
            </a:extLst>
          </p:cNvPr>
          <p:cNvSpPr txBox="1"/>
          <p:nvPr/>
        </p:nvSpPr>
        <p:spPr>
          <a:xfrm>
            <a:off x="7661992" y="5713931"/>
            <a:ext cx="3645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功耗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vs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无人机数量</a:t>
            </a:r>
            <a:endParaRPr lang="zh-CN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9510C56-6587-C6EB-13D9-B64DEB913E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88000" y="1980000"/>
            <a:ext cx="4294529" cy="32400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1DE712C-4630-6FB3-CF36-0284BF52CD4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80000" y="1980000"/>
            <a:ext cx="4215322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4494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>
            <a:extLst>
              <a:ext uri="{FF2B5EF4-FFF2-40B4-BE49-F238E27FC236}">
                <a16:creationId xmlns:a16="http://schemas.microsoft.com/office/drawing/2014/main" id="{6374E659-06E0-4042-A6BE-6D6977EDB906}"/>
              </a:ext>
            </a:extLst>
          </p:cNvPr>
          <p:cNvGrpSpPr/>
          <p:nvPr/>
        </p:nvGrpSpPr>
        <p:grpSpPr>
          <a:xfrm>
            <a:off x="0" y="-1"/>
            <a:ext cx="12192000" cy="6858002"/>
            <a:chOff x="0" y="-1"/>
            <a:chExt cx="12192000" cy="6858002"/>
          </a:xfrm>
        </p:grpSpPr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0CC1B4B5-E5B8-2A43-9A48-2F89B549D080}"/>
                </a:ext>
              </a:extLst>
            </p:cNvPr>
            <p:cNvSpPr/>
            <p:nvPr/>
          </p:nvSpPr>
          <p:spPr>
            <a:xfrm>
              <a:off x="0" y="-1"/>
              <a:ext cx="12192000" cy="706266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lumMod val="94000"/>
                    <a:lumOff val="6000"/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D4F07EFB-540A-724B-9E1F-F818ED17200A}"/>
                </a:ext>
              </a:extLst>
            </p:cNvPr>
            <p:cNvSpPr/>
            <p:nvPr/>
          </p:nvSpPr>
          <p:spPr>
            <a:xfrm>
              <a:off x="0" y="708047"/>
              <a:ext cx="12192000" cy="132378"/>
            </a:xfrm>
            <a:prstGeom prst="rect">
              <a:avLst/>
            </a:prstGeom>
            <a:gradFill>
              <a:gsLst>
                <a:gs pos="0">
                  <a:srgbClr val="C00000">
                    <a:alpha val="32000"/>
                  </a:srgbClr>
                </a:gs>
                <a:gs pos="100000">
                  <a:srgbClr val="C00000">
                    <a:lumMod val="94000"/>
                    <a:lumOff val="6000"/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42ED7E07-E277-2E45-9597-D2C1BF897BF5}"/>
                </a:ext>
              </a:extLst>
            </p:cNvPr>
            <p:cNvSpPr/>
            <p:nvPr/>
          </p:nvSpPr>
          <p:spPr>
            <a:xfrm>
              <a:off x="0" y="6453336"/>
              <a:ext cx="12192000" cy="404665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lumMod val="94000"/>
                    <a:lumOff val="6000"/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013B0796-67A9-7A4F-99B7-6AB9E5A66374}"/>
              </a:ext>
            </a:extLst>
          </p:cNvPr>
          <p:cNvGrpSpPr/>
          <p:nvPr/>
        </p:nvGrpSpPr>
        <p:grpSpPr>
          <a:xfrm>
            <a:off x="133400" y="140547"/>
            <a:ext cx="11901234" cy="6795389"/>
            <a:chOff x="133400" y="140547"/>
            <a:chExt cx="11901234" cy="6795389"/>
          </a:xfrm>
        </p:grpSpPr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DB7E1B58-9D91-E647-98E1-D1BA4C6BE16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alphaModFix amt="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840416" y="140547"/>
              <a:ext cx="2031325" cy="403124"/>
            </a:xfrm>
            <a:prstGeom prst="rect">
              <a:avLst/>
            </a:prstGeom>
          </p:spPr>
        </p:pic>
        <p:pic>
          <p:nvPicPr>
            <p:cNvPr id="22" name="图片 21">
              <a:extLst>
                <a:ext uri="{FF2B5EF4-FFF2-40B4-BE49-F238E27FC236}">
                  <a16:creationId xmlns:a16="http://schemas.microsoft.com/office/drawing/2014/main" id="{F093D6A0-9471-534D-8074-6AD08E477CD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alphaModFix amt="5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996245" y="6572902"/>
              <a:ext cx="3038389" cy="185483"/>
            </a:xfrm>
            <a:prstGeom prst="rect">
              <a:avLst/>
            </a:prstGeom>
          </p:spPr>
        </p:pic>
        <p:pic>
          <p:nvPicPr>
            <p:cNvPr id="23" name="图片 22" descr="图片包含 游戏机, 画, 钟表&#10;&#10;描述已自动生成">
              <a:extLst>
                <a:ext uri="{FF2B5EF4-FFF2-40B4-BE49-F238E27FC236}">
                  <a16:creationId xmlns:a16="http://schemas.microsoft.com/office/drawing/2014/main" id="{93EED181-B044-3040-8B50-7E365D6E1D0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33400" y="6453336"/>
              <a:ext cx="2362200" cy="482600"/>
            </a:xfrm>
            <a:prstGeom prst="rect">
              <a:avLst/>
            </a:prstGeom>
          </p:spPr>
        </p:pic>
      </p:grpSp>
      <p:sp>
        <p:nvSpPr>
          <p:cNvPr id="26" name="文本框 25">
            <a:extLst>
              <a:ext uri="{FF2B5EF4-FFF2-40B4-BE49-F238E27FC236}">
                <a16:creationId xmlns:a16="http://schemas.microsoft.com/office/drawing/2014/main" id="{82F18CD3-DE75-C848-9FBA-320AB9E7D598}"/>
              </a:ext>
            </a:extLst>
          </p:cNvPr>
          <p:cNvSpPr txBox="1"/>
          <p:nvPr/>
        </p:nvSpPr>
        <p:spPr>
          <a:xfrm>
            <a:off x="175107" y="116852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4</a:t>
            </a:r>
            <a:endParaRPr kumimoji="1" lang="zh-CN" altLang="en-US" sz="2400" b="1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27" name="直线连接符 26">
            <a:extLst>
              <a:ext uri="{FF2B5EF4-FFF2-40B4-BE49-F238E27FC236}">
                <a16:creationId xmlns:a16="http://schemas.microsoft.com/office/drawing/2014/main" id="{CF6F5025-52DE-844A-8B12-050285F53236}"/>
              </a:ext>
            </a:extLst>
          </p:cNvPr>
          <p:cNvCxnSpPr/>
          <p:nvPr/>
        </p:nvCxnSpPr>
        <p:spPr>
          <a:xfrm>
            <a:off x="839416" y="124472"/>
            <a:ext cx="0" cy="4188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>
            <a:extLst>
              <a:ext uri="{FF2B5EF4-FFF2-40B4-BE49-F238E27FC236}">
                <a16:creationId xmlns:a16="http://schemas.microsoft.com/office/drawing/2014/main" id="{B572B192-1A8B-0944-BC5E-3183B0CBCBA6}"/>
              </a:ext>
            </a:extLst>
          </p:cNvPr>
          <p:cNvSpPr txBox="1"/>
          <p:nvPr/>
        </p:nvSpPr>
        <p:spPr>
          <a:xfrm>
            <a:off x="1008331" y="124472"/>
            <a:ext cx="45544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400" b="1" spc="3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Performance Evaluation</a:t>
            </a:r>
            <a:endParaRPr kumimoji="1" lang="zh-CN" altLang="en-US" sz="2400" b="1" spc="300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4" name="流程图: 延期 23">
            <a:extLst>
              <a:ext uri="{FF2B5EF4-FFF2-40B4-BE49-F238E27FC236}">
                <a16:creationId xmlns:a16="http://schemas.microsoft.com/office/drawing/2014/main" id="{6730D2EA-1D0A-4E44-B38E-94EA4E7971A9}"/>
              </a:ext>
            </a:extLst>
          </p:cNvPr>
          <p:cNvSpPr/>
          <p:nvPr/>
        </p:nvSpPr>
        <p:spPr>
          <a:xfrm flipH="1">
            <a:off x="11644604" y="5559031"/>
            <a:ext cx="544378" cy="524232"/>
          </a:xfrm>
          <a:prstGeom prst="flowChartDelay">
            <a:avLst/>
          </a:prstGeom>
          <a:solidFill>
            <a:srgbClr val="D2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12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5E81D05-D273-592A-D19E-19E6940692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88000" y="1980000"/>
            <a:ext cx="4243566" cy="32400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CEC04CD-2D53-1773-9833-87248D03BB3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80000" y="1980000"/>
            <a:ext cx="4375985" cy="324000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70FD317A-B7C6-1C8F-E8BF-2C6F2D813428}"/>
              </a:ext>
            </a:extLst>
          </p:cNvPr>
          <p:cNvSpPr txBox="1"/>
          <p:nvPr/>
        </p:nvSpPr>
        <p:spPr>
          <a:xfrm>
            <a:off x="708787" y="956210"/>
            <a:ext cx="2069797" cy="4356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ctr">
              <a:lnSpc>
                <a:spcPct val="130000"/>
              </a:lnSpc>
              <a:buFont typeface="Wingdings" panose="05000000000000000000" pitchFamily="2" charset="2"/>
              <a:buChar char="l"/>
            </a:pPr>
            <a:r>
              <a:rPr kumimoji="1"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算法性能对比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B0B60E3-5448-6B45-C67C-10275DF4FA69}"/>
              </a:ext>
            </a:extLst>
          </p:cNvPr>
          <p:cNvSpPr txBox="1"/>
          <p:nvPr/>
        </p:nvSpPr>
        <p:spPr>
          <a:xfrm>
            <a:off x="2458896" y="5713931"/>
            <a:ext cx="3645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功耗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vs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最大等待时延</a:t>
            </a:r>
            <a:endParaRPr lang="zh-CN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DD05DFF-DB1B-D099-27EB-A84DA3FE2CC7}"/>
              </a:ext>
            </a:extLst>
          </p:cNvPr>
          <p:cNvSpPr txBox="1"/>
          <p:nvPr/>
        </p:nvSpPr>
        <p:spPr>
          <a:xfrm>
            <a:off x="7661992" y="5713931"/>
            <a:ext cx="3645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功耗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vs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无人机算力</a:t>
            </a:r>
            <a:endParaRPr lang="zh-CN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067933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>
            <a:extLst>
              <a:ext uri="{FF2B5EF4-FFF2-40B4-BE49-F238E27FC236}">
                <a16:creationId xmlns:a16="http://schemas.microsoft.com/office/drawing/2014/main" id="{6374E659-06E0-4042-A6BE-6D6977EDB906}"/>
              </a:ext>
            </a:extLst>
          </p:cNvPr>
          <p:cNvGrpSpPr/>
          <p:nvPr/>
        </p:nvGrpSpPr>
        <p:grpSpPr>
          <a:xfrm>
            <a:off x="0" y="-1"/>
            <a:ext cx="12192000" cy="6858002"/>
            <a:chOff x="0" y="-1"/>
            <a:chExt cx="12192000" cy="6858002"/>
          </a:xfrm>
        </p:grpSpPr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0CC1B4B5-E5B8-2A43-9A48-2F89B549D080}"/>
                </a:ext>
              </a:extLst>
            </p:cNvPr>
            <p:cNvSpPr/>
            <p:nvPr/>
          </p:nvSpPr>
          <p:spPr>
            <a:xfrm>
              <a:off x="0" y="-1"/>
              <a:ext cx="12192000" cy="706266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lumMod val="94000"/>
                    <a:lumOff val="6000"/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D4F07EFB-540A-724B-9E1F-F818ED17200A}"/>
                </a:ext>
              </a:extLst>
            </p:cNvPr>
            <p:cNvSpPr/>
            <p:nvPr/>
          </p:nvSpPr>
          <p:spPr>
            <a:xfrm>
              <a:off x="0" y="708047"/>
              <a:ext cx="12192000" cy="132378"/>
            </a:xfrm>
            <a:prstGeom prst="rect">
              <a:avLst/>
            </a:prstGeom>
            <a:gradFill>
              <a:gsLst>
                <a:gs pos="0">
                  <a:srgbClr val="C00000">
                    <a:alpha val="32000"/>
                  </a:srgbClr>
                </a:gs>
                <a:gs pos="100000">
                  <a:srgbClr val="C00000">
                    <a:lumMod val="94000"/>
                    <a:lumOff val="6000"/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42ED7E07-E277-2E45-9597-D2C1BF897BF5}"/>
                </a:ext>
              </a:extLst>
            </p:cNvPr>
            <p:cNvSpPr/>
            <p:nvPr/>
          </p:nvSpPr>
          <p:spPr>
            <a:xfrm>
              <a:off x="0" y="6453336"/>
              <a:ext cx="12192000" cy="404665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lumMod val="94000"/>
                    <a:lumOff val="6000"/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013B0796-67A9-7A4F-99B7-6AB9E5A66374}"/>
              </a:ext>
            </a:extLst>
          </p:cNvPr>
          <p:cNvGrpSpPr/>
          <p:nvPr/>
        </p:nvGrpSpPr>
        <p:grpSpPr>
          <a:xfrm>
            <a:off x="133400" y="140547"/>
            <a:ext cx="11901234" cy="6795389"/>
            <a:chOff x="133400" y="140547"/>
            <a:chExt cx="11901234" cy="6795389"/>
          </a:xfrm>
        </p:grpSpPr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DB7E1B58-9D91-E647-98E1-D1BA4C6BE16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alphaModFix amt="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840416" y="140547"/>
              <a:ext cx="2031325" cy="403124"/>
            </a:xfrm>
            <a:prstGeom prst="rect">
              <a:avLst/>
            </a:prstGeom>
          </p:spPr>
        </p:pic>
        <p:pic>
          <p:nvPicPr>
            <p:cNvPr id="22" name="图片 21">
              <a:extLst>
                <a:ext uri="{FF2B5EF4-FFF2-40B4-BE49-F238E27FC236}">
                  <a16:creationId xmlns:a16="http://schemas.microsoft.com/office/drawing/2014/main" id="{F093D6A0-9471-534D-8074-6AD08E477CD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alphaModFix amt="5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996245" y="6572902"/>
              <a:ext cx="3038389" cy="185483"/>
            </a:xfrm>
            <a:prstGeom prst="rect">
              <a:avLst/>
            </a:prstGeom>
          </p:spPr>
        </p:pic>
        <p:pic>
          <p:nvPicPr>
            <p:cNvPr id="23" name="图片 22" descr="图片包含 游戏机, 画, 钟表&#10;&#10;描述已自动生成">
              <a:extLst>
                <a:ext uri="{FF2B5EF4-FFF2-40B4-BE49-F238E27FC236}">
                  <a16:creationId xmlns:a16="http://schemas.microsoft.com/office/drawing/2014/main" id="{93EED181-B044-3040-8B50-7E365D6E1D0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33400" y="6453336"/>
              <a:ext cx="2362200" cy="482600"/>
            </a:xfrm>
            <a:prstGeom prst="rect">
              <a:avLst/>
            </a:prstGeom>
          </p:spPr>
        </p:pic>
      </p:grpSp>
      <p:sp>
        <p:nvSpPr>
          <p:cNvPr id="26" name="文本框 25">
            <a:extLst>
              <a:ext uri="{FF2B5EF4-FFF2-40B4-BE49-F238E27FC236}">
                <a16:creationId xmlns:a16="http://schemas.microsoft.com/office/drawing/2014/main" id="{82F18CD3-DE75-C848-9FBA-320AB9E7D598}"/>
              </a:ext>
            </a:extLst>
          </p:cNvPr>
          <p:cNvSpPr txBox="1"/>
          <p:nvPr/>
        </p:nvSpPr>
        <p:spPr>
          <a:xfrm>
            <a:off x="175107" y="116852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4</a:t>
            </a:r>
            <a:endParaRPr kumimoji="1" lang="zh-CN" altLang="en-US" sz="2400" b="1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27" name="直线连接符 26">
            <a:extLst>
              <a:ext uri="{FF2B5EF4-FFF2-40B4-BE49-F238E27FC236}">
                <a16:creationId xmlns:a16="http://schemas.microsoft.com/office/drawing/2014/main" id="{CF6F5025-52DE-844A-8B12-050285F53236}"/>
              </a:ext>
            </a:extLst>
          </p:cNvPr>
          <p:cNvCxnSpPr/>
          <p:nvPr/>
        </p:nvCxnSpPr>
        <p:spPr>
          <a:xfrm>
            <a:off x="839416" y="124472"/>
            <a:ext cx="0" cy="4188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>
            <a:extLst>
              <a:ext uri="{FF2B5EF4-FFF2-40B4-BE49-F238E27FC236}">
                <a16:creationId xmlns:a16="http://schemas.microsoft.com/office/drawing/2014/main" id="{B572B192-1A8B-0944-BC5E-3183B0CBCBA6}"/>
              </a:ext>
            </a:extLst>
          </p:cNvPr>
          <p:cNvSpPr txBox="1"/>
          <p:nvPr/>
        </p:nvSpPr>
        <p:spPr>
          <a:xfrm>
            <a:off x="1008331" y="124472"/>
            <a:ext cx="45544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400" b="1" spc="3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Performance Evaluation</a:t>
            </a:r>
            <a:endParaRPr kumimoji="1" lang="zh-CN" altLang="en-US" sz="2400" b="1" spc="300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4" name="流程图: 延期 23">
            <a:extLst>
              <a:ext uri="{FF2B5EF4-FFF2-40B4-BE49-F238E27FC236}">
                <a16:creationId xmlns:a16="http://schemas.microsoft.com/office/drawing/2014/main" id="{6730D2EA-1D0A-4E44-B38E-94EA4E7971A9}"/>
              </a:ext>
            </a:extLst>
          </p:cNvPr>
          <p:cNvSpPr/>
          <p:nvPr/>
        </p:nvSpPr>
        <p:spPr>
          <a:xfrm flipH="1">
            <a:off x="11644604" y="5559031"/>
            <a:ext cx="544378" cy="524232"/>
          </a:xfrm>
          <a:prstGeom prst="flowChartDelay">
            <a:avLst/>
          </a:prstGeom>
          <a:solidFill>
            <a:srgbClr val="D2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13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6051A69-7F2A-EA49-8051-D92EB866EA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88000" y="1980000"/>
            <a:ext cx="4148159" cy="3240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D813AB3-3846-54D2-2EDE-B87392EB06F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80000" y="1980000"/>
            <a:ext cx="4389579" cy="324000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B9B6D023-6965-9EF9-73B8-4FE1568107AF}"/>
              </a:ext>
            </a:extLst>
          </p:cNvPr>
          <p:cNvSpPr txBox="1"/>
          <p:nvPr/>
        </p:nvSpPr>
        <p:spPr>
          <a:xfrm>
            <a:off x="708787" y="956210"/>
            <a:ext cx="2069797" cy="4356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ctr">
              <a:lnSpc>
                <a:spcPct val="130000"/>
              </a:lnSpc>
              <a:buFont typeface="Wingdings" panose="05000000000000000000" pitchFamily="2" charset="2"/>
              <a:buChar char="l"/>
            </a:pPr>
            <a:r>
              <a:rPr kumimoji="1"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算法性能对比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36525D4-9FFD-D60C-3231-68D5FD6DEE36}"/>
              </a:ext>
            </a:extLst>
          </p:cNvPr>
          <p:cNvSpPr txBox="1"/>
          <p:nvPr/>
        </p:nvSpPr>
        <p:spPr>
          <a:xfrm>
            <a:off x="2638065" y="5713931"/>
            <a:ext cx="3645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功耗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vs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数据大小</a:t>
            </a:r>
            <a:endParaRPr lang="zh-CN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0AF76C1-F7BA-E3F8-CD71-A1B9A991FAE3}"/>
              </a:ext>
            </a:extLst>
          </p:cNvPr>
          <p:cNvSpPr txBox="1"/>
          <p:nvPr/>
        </p:nvSpPr>
        <p:spPr>
          <a:xfrm>
            <a:off x="7661992" y="5713931"/>
            <a:ext cx="3645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功耗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vs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任务复杂度</a:t>
            </a:r>
            <a:endParaRPr lang="zh-CN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591488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>
            <a:extLst>
              <a:ext uri="{FF2B5EF4-FFF2-40B4-BE49-F238E27FC236}">
                <a16:creationId xmlns:a16="http://schemas.microsoft.com/office/drawing/2014/main" id="{6374E659-06E0-4042-A6BE-6D6977EDB906}"/>
              </a:ext>
            </a:extLst>
          </p:cNvPr>
          <p:cNvGrpSpPr/>
          <p:nvPr/>
        </p:nvGrpSpPr>
        <p:grpSpPr>
          <a:xfrm>
            <a:off x="0" y="-1"/>
            <a:ext cx="12192000" cy="6858002"/>
            <a:chOff x="0" y="-1"/>
            <a:chExt cx="12192000" cy="6858002"/>
          </a:xfrm>
        </p:grpSpPr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0CC1B4B5-E5B8-2A43-9A48-2F89B549D080}"/>
                </a:ext>
              </a:extLst>
            </p:cNvPr>
            <p:cNvSpPr/>
            <p:nvPr/>
          </p:nvSpPr>
          <p:spPr>
            <a:xfrm>
              <a:off x="0" y="-1"/>
              <a:ext cx="12192000" cy="706266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lumMod val="94000"/>
                    <a:lumOff val="6000"/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D4F07EFB-540A-724B-9E1F-F818ED17200A}"/>
                </a:ext>
              </a:extLst>
            </p:cNvPr>
            <p:cNvSpPr/>
            <p:nvPr/>
          </p:nvSpPr>
          <p:spPr>
            <a:xfrm>
              <a:off x="0" y="708047"/>
              <a:ext cx="12192000" cy="132378"/>
            </a:xfrm>
            <a:prstGeom prst="rect">
              <a:avLst/>
            </a:prstGeom>
            <a:gradFill>
              <a:gsLst>
                <a:gs pos="0">
                  <a:srgbClr val="C00000">
                    <a:alpha val="32000"/>
                  </a:srgbClr>
                </a:gs>
                <a:gs pos="100000">
                  <a:srgbClr val="C00000">
                    <a:lumMod val="94000"/>
                    <a:lumOff val="6000"/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42ED7E07-E277-2E45-9597-D2C1BF897BF5}"/>
                </a:ext>
              </a:extLst>
            </p:cNvPr>
            <p:cNvSpPr/>
            <p:nvPr/>
          </p:nvSpPr>
          <p:spPr>
            <a:xfrm>
              <a:off x="0" y="6453336"/>
              <a:ext cx="12192000" cy="404665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lumMod val="94000"/>
                    <a:lumOff val="6000"/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013B0796-67A9-7A4F-99B7-6AB9E5A66374}"/>
              </a:ext>
            </a:extLst>
          </p:cNvPr>
          <p:cNvGrpSpPr/>
          <p:nvPr/>
        </p:nvGrpSpPr>
        <p:grpSpPr>
          <a:xfrm>
            <a:off x="133400" y="140547"/>
            <a:ext cx="11901234" cy="6795389"/>
            <a:chOff x="133400" y="140547"/>
            <a:chExt cx="11901234" cy="6795389"/>
          </a:xfrm>
        </p:grpSpPr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DB7E1B58-9D91-E647-98E1-D1BA4C6BE16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alphaModFix amt="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840416" y="140547"/>
              <a:ext cx="2031325" cy="403124"/>
            </a:xfrm>
            <a:prstGeom prst="rect">
              <a:avLst/>
            </a:prstGeom>
          </p:spPr>
        </p:pic>
        <p:pic>
          <p:nvPicPr>
            <p:cNvPr id="22" name="图片 21">
              <a:extLst>
                <a:ext uri="{FF2B5EF4-FFF2-40B4-BE49-F238E27FC236}">
                  <a16:creationId xmlns:a16="http://schemas.microsoft.com/office/drawing/2014/main" id="{F093D6A0-9471-534D-8074-6AD08E477CD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alphaModFix amt="5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996245" y="6572902"/>
              <a:ext cx="3038389" cy="185483"/>
            </a:xfrm>
            <a:prstGeom prst="rect">
              <a:avLst/>
            </a:prstGeom>
          </p:spPr>
        </p:pic>
        <p:pic>
          <p:nvPicPr>
            <p:cNvPr id="23" name="图片 22" descr="图片包含 游戏机, 画, 钟表&#10;&#10;描述已自动生成">
              <a:extLst>
                <a:ext uri="{FF2B5EF4-FFF2-40B4-BE49-F238E27FC236}">
                  <a16:creationId xmlns:a16="http://schemas.microsoft.com/office/drawing/2014/main" id="{93EED181-B044-3040-8B50-7E365D6E1D0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33400" y="6453336"/>
              <a:ext cx="2362200" cy="482600"/>
            </a:xfrm>
            <a:prstGeom prst="rect">
              <a:avLst/>
            </a:prstGeom>
          </p:spPr>
        </p:pic>
      </p:grpSp>
      <p:sp>
        <p:nvSpPr>
          <p:cNvPr id="26" name="文本框 25">
            <a:extLst>
              <a:ext uri="{FF2B5EF4-FFF2-40B4-BE49-F238E27FC236}">
                <a16:creationId xmlns:a16="http://schemas.microsoft.com/office/drawing/2014/main" id="{82F18CD3-DE75-C848-9FBA-320AB9E7D598}"/>
              </a:ext>
            </a:extLst>
          </p:cNvPr>
          <p:cNvSpPr txBox="1"/>
          <p:nvPr/>
        </p:nvSpPr>
        <p:spPr>
          <a:xfrm>
            <a:off x="175107" y="116852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4</a:t>
            </a:r>
            <a:endParaRPr kumimoji="1" lang="zh-CN" altLang="en-US" sz="2400" b="1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27" name="直线连接符 26">
            <a:extLst>
              <a:ext uri="{FF2B5EF4-FFF2-40B4-BE49-F238E27FC236}">
                <a16:creationId xmlns:a16="http://schemas.microsoft.com/office/drawing/2014/main" id="{CF6F5025-52DE-844A-8B12-050285F53236}"/>
              </a:ext>
            </a:extLst>
          </p:cNvPr>
          <p:cNvCxnSpPr/>
          <p:nvPr/>
        </p:nvCxnSpPr>
        <p:spPr>
          <a:xfrm>
            <a:off x="839416" y="124472"/>
            <a:ext cx="0" cy="4188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>
            <a:extLst>
              <a:ext uri="{FF2B5EF4-FFF2-40B4-BE49-F238E27FC236}">
                <a16:creationId xmlns:a16="http://schemas.microsoft.com/office/drawing/2014/main" id="{B572B192-1A8B-0944-BC5E-3183B0CBCBA6}"/>
              </a:ext>
            </a:extLst>
          </p:cNvPr>
          <p:cNvSpPr txBox="1"/>
          <p:nvPr/>
        </p:nvSpPr>
        <p:spPr>
          <a:xfrm>
            <a:off x="1008331" y="124472"/>
            <a:ext cx="45544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400" b="1" spc="3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Performance Evaluation</a:t>
            </a:r>
            <a:endParaRPr kumimoji="1" lang="zh-CN" altLang="en-US" sz="2400" b="1" spc="300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4" name="流程图: 延期 23">
            <a:extLst>
              <a:ext uri="{FF2B5EF4-FFF2-40B4-BE49-F238E27FC236}">
                <a16:creationId xmlns:a16="http://schemas.microsoft.com/office/drawing/2014/main" id="{6730D2EA-1D0A-4E44-B38E-94EA4E7971A9}"/>
              </a:ext>
            </a:extLst>
          </p:cNvPr>
          <p:cNvSpPr/>
          <p:nvPr/>
        </p:nvSpPr>
        <p:spPr>
          <a:xfrm flipH="1">
            <a:off x="11644604" y="5559031"/>
            <a:ext cx="544378" cy="524232"/>
          </a:xfrm>
          <a:prstGeom prst="flowChartDelay">
            <a:avLst/>
          </a:prstGeom>
          <a:solidFill>
            <a:srgbClr val="D2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14</a:t>
            </a:r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E090B21-21F9-46F1-96F1-BCEF9DAC59CC}"/>
              </a:ext>
            </a:extLst>
          </p:cNvPr>
          <p:cNvSpPr txBox="1"/>
          <p:nvPr/>
        </p:nvSpPr>
        <p:spPr>
          <a:xfrm>
            <a:off x="708789" y="956210"/>
            <a:ext cx="2069797" cy="4356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ctr">
              <a:lnSpc>
                <a:spcPct val="130000"/>
              </a:lnSpc>
              <a:buFont typeface="Wingdings" panose="05000000000000000000" pitchFamily="2" charset="2"/>
              <a:buChar char="l"/>
            </a:pPr>
            <a:r>
              <a:rPr kumimoji="1"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收敛速度对比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F700BBDA-4AE8-4D4D-82D9-FFDF30ADDCE9}"/>
              </a:ext>
            </a:extLst>
          </p:cNvPr>
          <p:cNvSpPr txBox="1"/>
          <p:nvPr/>
        </p:nvSpPr>
        <p:spPr>
          <a:xfrm>
            <a:off x="6439439" y="957600"/>
            <a:ext cx="2069797" cy="4356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ctr">
              <a:lnSpc>
                <a:spcPct val="130000"/>
              </a:lnSpc>
              <a:buFont typeface="Wingdings" panose="05000000000000000000" pitchFamily="2" charset="2"/>
              <a:buChar char="l"/>
            </a:pPr>
            <a:r>
              <a:rPr kumimoji="1"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训练效率对比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41671C4-C6C1-8D03-A69C-215AF105A6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88000" y="1980000"/>
            <a:ext cx="4307048" cy="32400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968D35F-98C9-8133-F0B8-2253BC200F5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83724" y="1998341"/>
            <a:ext cx="5288017" cy="947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2245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>
            <a:extLst>
              <a:ext uri="{FF2B5EF4-FFF2-40B4-BE49-F238E27FC236}">
                <a16:creationId xmlns:a16="http://schemas.microsoft.com/office/drawing/2014/main" id="{A675363A-0911-7349-A790-22877BA5C207}"/>
              </a:ext>
            </a:extLst>
          </p:cNvPr>
          <p:cNvSpPr/>
          <p:nvPr/>
        </p:nvSpPr>
        <p:spPr>
          <a:xfrm>
            <a:off x="346287" y="375495"/>
            <a:ext cx="11462658" cy="6077693"/>
          </a:xfrm>
          <a:prstGeom prst="rect">
            <a:avLst/>
          </a:prstGeom>
          <a:gradFill>
            <a:gsLst>
              <a:gs pos="0">
                <a:schemeClr val="bg1">
                  <a:alpha val="7000"/>
                </a:schemeClr>
              </a:gs>
              <a:gs pos="38000">
                <a:schemeClr val="bg1">
                  <a:alpha val="0"/>
                </a:schemeClr>
              </a:gs>
              <a:gs pos="62000">
                <a:schemeClr val="bg1">
                  <a:alpha val="0"/>
                </a:schemeClr>
              </a:gs>
              <a:gs pos="100000">
                <a:schemeClr val="bg1">
                  <a:alpha val="7000"/>
                </a:schemeClr>
              </a:gs>
            </a:gsLst>
            <a:lin ang="0" scaled="0"/>
          </a:gradFill>
          <a:ln w="19050">
            <a:gradFill>
              <a:gsLst>
                <a:gs pos="0">
                  <a:schemeClr val="bg1"/>
                </a:gs>
                <a:gs pos="38000">
                  <a:schemeClr val="bg1">
                    <a:alpha val="0"/>
                  </a:schemeClr>
                </a:gs>
                <a:gs pos="62000">
                  <a:schemeClr val="bg1">
                    <a:alpha val="0"/>
                  </a:schemeClr>
                </a:gs>
                <a:gs pos="100000">
                  <a:schemeClr val="bg1"/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图片 8" descr="图片包含 游戏机, 画, 钟表&#10;&#10;描述已自动生成">
            <a:extLst>
              <a:ext uri="{FF2B5EF4-FFF2-40B4-BE49-F238E27FC236}">
                <a16:creationId xmlns:a16="http://schemas.microsoft.com/office/drawing/2014/main" id="{A1AD7DCB-39D2-A84B-9C99-0071993CE64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86145" y="122295"/>
            <a:ext cx="3019710" cy="61693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394D919-8A2D-A84C-BAF8-4EC45AF87A4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52435" y="6220399"/>
            <a:ext cx="2050361" cy="406902"/>
          </a:xfrm>
          <a:prstGeom prst="rect">
            <a:avLst/>
          </a:prstGeom>
        </p:spPr>
      </p:pic>
      <p:pic>
        <p:nvPicPr>
          <p:cNvPr id="10" name="图片 9" descr="图片包含 游戏机, 画&#10;&#10;描述已自动生成">
            <a:extLst>
              <a:ext uri="{FF2B5EF4-FFF2-40B4-BE49-F238E27FC236}">
                <a16:creationId xmlns:a16="http://schemas.microsoft.com/office/drawing/2014/main" id="{BC032A8A-9A5B-E04A-8688-CFB6EABBDEED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>
            <a:off x="1133960" y="690867"/>
            <a:ext cx="9887309" cy="3229854"/>
          </a:xfrm>
          <a:prstGeom prst="rect">
            <a:avLst/>
          </a:prstGeom>
        </p:spPr>
      </p:pic>
      <p:cxnSp>
        <p:nvCxnSpPr>
          <p:cNvPr id="6" name="直线连接符 5">
            <a:extLst>
              <a:ext uri="{FF2B5EF4-FFF2-40B4-BE49-F238E27FC236}">
                <a16:creationId xmlns:a16="http://schemas.microsoft.com/office/drawing/2014/main" id="{62D31072-9148-A448-94A2-250D1731788C}"/>
              </a:ext>
            </a:extLst>
          </p:cNvPr>
          <p:cNvCxnSpPr/>
          <p:nvPr/>
        </p:nvCxnSpPr>
        <p:spPr>
          <a:xfrm>
            <a:off x="2854036" y="3541855"/>
            <a:ext cx="6483928" cy="0"/>
          </a:xfrm>
          <a:prstGeom prst="line">
            <a:avLst/>
          </a:prstGeom>
          <a:ln w="19050">
            <a:gradFill>
              <a:gsLst>
                <a:gs pos="50000">
                  <a:schemeClr val="bg1"/>
                </a:gs>
                <a:gs pos="0">
                  <a:schemeClr val="bg1">
                    <a:lumMod val="100000"/>
                    <a:alpha val="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3AF98CBD-D89A-2E47-8A78-304CDD28127D}"/>
              </a:ext>
            </a:extLst>
          </p:cNvPr>
          <p:cNvSpPr txBox="1"/>
          <p:nvPr/>
        </p:nvSpPr>
        <p:spPr>
          <a:xfrm>
            <a:off x="3389667" y="2433859"/>
            <a:ext cx="5493812" cy="1107996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6600" b="1" spc="300" dirty="0">
                <a:ln w="9525">
                  <a:noFill/>
                </a:ln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1"/>
                </a:gra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感谢大家观看</a:t>
            </a:r>
          </a:p>
        </p:txBody>
      </p:sp>
    </p:spTree>
    <p:extLst>
      <p:ext uri="{BB962C8B-B14F-4D97-AF65-F5344CB8AC3E}">
        <p14:creationId xmlns:p14="http://schemas.microsoft.com/office/powerpoint/2010/main" val="25700935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框 14">
            <a:extLst>
              <a:ext uri="{FF2B5EF4-FFF2-40B4-BE49-F238E27FC236}">
                <a16:creationId xmlns:a16="http://schemas.microsoft.com/office/drawing/2014/main" id="{5C0E5DED-670B-9B4B-8992-1993170D0E66}"/>
              </a:ext>
            </a:extLst>
          </p:cNvPr>
          <p:cNvSpPr txBox="1"/>
          <p:nvPr/>
        </p:nvSpPr>
        <p:spPr>
          <a:xfrm>
            <a:off x="858852" y="1652600"/>
            <a:ext cx="1062065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800" b="1" spc="300" dirty="0">
                <a:gradFill>
                  <a:gsLst>
                    <a:gs pos="0">
                      <a:srgbClr val="C00000"/>
                    </a:gs>
                    <a:gs pos="100000">
                      <a:srgbClr val="F87768"/>
                    </a:gs>
                  </a:gsLst>
                  <a:lin ang="5400000" scaled="0"/>
                </a:gra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Semi-Distributed Resource Management in</a:t>
            </a:r>
          </a:p>
          <a:p>
            <a:pPr algn="ctr"/>
            <a:r>
              <a:rPr kumimoji="1" lang="en-US" altLang="zh-CN" sz="2800" b="1" spc="300" dirty="0">
                <a:gradFill>
                  <a:gsLst>
                    <a:gs pos="0">
                      <a:srgbClr val="C00000"/>
                    </a:gs>
                    <a:gs pos="100000">
                      <a:srgbClr val="F87768"/>
                    </a:gs>
                  </a:gsLst>
                  <a:lin ang="5400000" scaled="0"/>
                </a:gra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UAV-Aided MEC Systems: A Multi-Agent Federated</a:t>
            </a:r>
          </a:p>
          <a:p>
            <a:pPr algn="ctr"/>
            <a:r>
              <a:rPr kumimoji="1" lang="en-US" altLang="zh-CN" sz="2800" b="1" spc="300" dirty="0">
                <a:gradFill>
                  <a:gsLst>
                    <a:gs pos="0">
                      <a:srgbClr val="C00000"/>
                    </a:gs>
                    <a:gs pos="100000">
                      <a:srgbClr val="F87768"/>
                    </a:gs>
                  </a:gsLst>
                  <a:lin ang="5400000" scaled="0"/>
                </a:gra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Reinforcement Learning Approach 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E8EF615-FD84-4022-AD7D-80D838E576FF}"/>
              </a:ext>
            </a:extLst>
          </p:cNvPr>
          <p:cNvSpPr txBox="1"/>
          <p:nvPr/>
        </p:nvSpPr>
        <p:spPr>
          <a:xfrm>
            <a:off x="2379359" y="3621241"/>
            <a:ext cx="77669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400" spc="3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无人机辅助多接入边缘计算系统的</a:t>
            </a:r>
            <a:r>
              <a:rPr kumimoji="1" lang="zh-CN" altLang="en-US" sz="2400" b="1" spc="3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半分布式</a:t>
            </a:r>
            <a:r>
              <a:rPr kumimoji="1" lang="zh-CN" altLang="en-US" sz="2400" spc="3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资源管理</a:t>
            </a:r>
            <a:r>
              <a:rPr kumimoji="1" lang="en-US" altLang="zh-CN" sz="2400" spc="3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:</a:t>
            </a:r>
            <a:r>
              <a:rPr kumimoji="1" lang="zh-CN" altLang="en-US" sz="2400" spc="3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一种多智能体</a:t>
            </a:r>
            <a:r>
              <a:rPr kumimoji="1" lang="zh-CN" altLang="en-US" sz="2400" b="1" spc="3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联合</a:t>
            </a:r>
            <a:r>
              <a:rPr kumimoji="1" lang="zh-CN" altLang="en-US" sz="2400" spc="3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强化学习方法</a:t>
            </a:r>
            <a:endParaRPr kumimoji="1" lang="en-US" altLang="zh-CN" sz="2400" spc="300" dirty="0">
              <a:latin typeface="宋体" panose="02010600030101010101" pitchFamily="2" charset="-122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5" name="流程图: 延期 4">
            <a:extLst>
              <a:ext uri="{FF2B5EF4-FFF2-40B4-BE49-F238E27FC236}">
                <a16:creationId xmlns:a16="http://schemas.microsoft.com/office/drawing/2014/main" id="{4E26709D-04D7-48C4-87A4-AB179DABE5B3}"/>
              </a:ext>
            </a:extLst>
          </p:cNvPr>
          <p:cNvSpPr/>
          <p:nvPr/>
        </p:nvSpPr>
        <p:spPr>
          <a:xfrm flipH="1">
            <a:off x="11644604" y="5559031"/>
            <a:ext cx="544378" cy="524232"/>
          </a:xfrm>
          <a:prstGeom prst="flowChartDelay">
            <a:avLst/>
          </a:prstGeom>
          <a:solidFill>
            <a:srgbClr val="D2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0D8D8F7-2D2F-4ECC-9147-8B13E7A899EE}"/>
              </a:ext>
            </a:extLst>
          </p:cNvPr>
          <p:cNvSpPr txBox="1"/>
          <p:nvPr/>
        </p:nvSpPr>
        <p:spPr>
          <a:xfrm>
            <a:off x="1420080" y="5865597"/>
            <a:ext cx="9685538" cy="5484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en-US" altLang="zh-CN" sz="12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ea typeface="Source Han Sans SC Normal" panose="020B0400000000000000" pitchFamily="34" charset="-128"/>
                <a:cs typeface="Times New Roman" panose="02020603050405020304" pitchFamily="18" charset="0"/>
              </a:rPr>
              <a:t>Y. </a:t>
            </a:r>
            <a:r>
              <a:rPr kumimoji="1" lang="en-US" altLang="zh-CN" sz="1200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ea typeface="Source Han Sans SC Normal" panose="020B0400000000000000" pitchFamily="34" charset="-128"/>
                <a:cs typeface="Times New Roman" panose="02020603050405020304" pitchFamily="18" charset="0"/>
              </a:rPr>
              <a:t>Nie</a:t>
            </a:r>
            <a:r>
              <a:rPr kumimoji="1" lang="en-US" altLang="zh-CN" sz="12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ea typeface="Source Han Sans SC Normal" panose="020B0400000000000000" pitchFamily="34" charset="-128"/>
                <a:cs typeface="Times New Roman" panose="02020603050405020304" pitchFamily="18" charset="0"/>
              </a:rPr>
              <a:t>, J. Zhao, F. Gao and F. R. Yu, "Semi-Distributed Resource Management in UAV-Aided MEC Systems: A Multi-Agent Federated Reinforcement Learning Approach," in IEEE Transactions on Vehicular Technology, vol. 70, no. 12, pp. 13162-13173, Dec. 2021, </a:t>
            </a:r>
            <a:r>
              <a:rPr kumimoji="1" lang="en-US" altLang="zh-CN" sz="1200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ea typeface="Source Han Sans SC Normal" panose="020B0400000000000000" pitchFamily="34" charset="-128"/>
                <a:cs typeface="Times New Roman" panose="02020603050405020304" pitchFamily="18" charset="0"/>
              </a:rPr>
              <a:t>doi</a:t>
            </a:r>
            <a:r>
              <a:rPr kumimoji="1" lang="en-US" altLang="zh-CN" sz="12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ea typeface="Source Han Sans SC Normal" panose="020B0400000000000000" pitchFamily="34" charset="-128"/>
                <a:cs typeface="Times New Roman" panose="02020603050405020304" pitchFamily="18" charset="0"/>
              </a:rPr>
              <a:t>: 10.1109/TVT.2021.3118446.</a:t>
            </a:r>
            <a:endParaRPr kumimoji="1" lang="zh-CN" altLang="en-US" sz="1200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ea typeface="Source Han Sans SC Normal" panose="020B0400000000000000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96396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9E924214-9500-FB48-B3C4-FACEAB65FF20}"/>
              </a:ext>
            </a:extLst>
          </p:cNvPr>
          <p:cNvGrpSpPr/>
          <p:nvPr/>
        </p:nvGrpSpPr>
        <p:grpSpPr>
          <a:xfrm>
            <a:off x="0" y="-2"/>
            <a:ext cx="12192000" cy="6858003"/>
            <a:chOff x="0" y="-2"/>
            <a:chExt cx="12192000" cy="6858003"/>
          </a:xfrm>
        </p:grpSpPr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4F661687-7EF2-AA4C-934D-92BEF86F8B1A}"/>
                </a:ext>
              </a:extLst>
            </p:cNvPr>
            <p:cNvSpPr/>
            <p:nvPr/>
          </p:nvSpPr>
          <p:spPr>
            <a:xfrm>
              <a:off x="0" y="-2"/>
              <a:ext cx="12192000" cy="1062679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lumMod val="94000"/>
                    <a:lumOff val="6000"/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6A777946-4C71-BB46-A6E1-DB084E5AC78C}"/>
                </a:ext>
              </a:extLst>
            </p:cNvPr>
            <p:cNvSpPr/>
            <p:nvPr/>
          </p:nvSpPr>
          <p:spPr>
            <a:xfrm>
              <a:off x="0" y="1062677"/>
              <a:ext cx="12192000" cy="132378"/>
            </a:xfrm>
            <a:prstGeom prst="rect">
              <a:avLst/>
            </a:prstGeom>
            <a:gradFill>
              <a:gsLst>
                <a:gs pos="0">
                  <a:srgbClr val="C00000">
                    <a:alpha val="32000"/>
                  </a:srgbClr>
                </a:gs>
                <a:gs pos="100000">
                  <a:srgbClr val="C00000">
                    <a:lumMod val="94000"/>
                    <a:lumOff val="6000"/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B971EE58-9354-A34F-9983-C70F842E8B74}"/>
                </a:ext>
              </a:extLst>
            </p:cNvPr>
            <p:cNvSpPr/>
            <p:nvPr/>
          </p:nvSpPr>
          <p:spPr>
            <a:xfrm>
              <a:off x="0" y="6453336"/>
              <a:ext cx="12192000" cy="404665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alpha val="80000"/>
                    <a:lumMod val="94000"/>
                    <a:lumOff val="6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85F73072-5CD4-8F4C-BD23-C26EFE2ACEA1}"/>
              </a:ext>
            </a:extLst>
          </p:cNvPr>
          <p:cNvGrpSpPr/>
          <p:nvPr/>
        </p:nvGrpSpPr>
        <p:grpSpPr>
          <a:xfrm>
            <a:off x="623392" y="260058"/>
            <a:ext cx="2162740" cy="693697"/>
            <a:chOff x="623392" y="260058"/>
            <a:chExt cx="2162740" cy="693697"/>
          </a:xfrm>
        </p:grpSpPr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2847803D-B9BB-3042-9C9F-3AE5DAE98141}"/>
                </a:ext>
              </a:extLst>
            </p:cNvPr>
            <p:cNvSpPr txBox="1"/>
            <p:nvPr/>
          </p:nvSpPr>
          <p:spPr>
            <a:xfrm>
              <a:off x="857591" y="553645"/>
              <a:ext cx="1928541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zh-CN" sz="2000" b="1" spc="300" dirty="0">
                  <a:solidFill>
                    <a:schemeClr val="bg1">
                      <a:alpha val="38000"/>
                    </a:schemeClr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rPr>
                <a:t>CONTENTS</a:t>
              </a:r>
              <a:endParaRPr kumimoji="1" lang="zh-CN" altLang="en-US" sz="2000" b="1" spc="300" dirty="0">
                <a:solidFill>
                  <a:schemeClr val="bg1">
                    <a:alpha val="38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A8713944-CFF2-C847-949E-B7125A265952}"/>
                </a:ext>
              </a:extLst>
            </p:cNvPr>
            <p:cNvSpPr txBox="1"/>
            <p:nvPr/>
          </p:nvSpPr>
          <p:spPr>
            <a:xfrm>
              <a:off x="623392" y="260058"/>
              <a:ext cx="115929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zh-CN" altLang="en-US" sz="3200" b="1" spc="600" dirty="0"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rPr>
                <a:t>目录</a:t>
              </a:r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58FF06EA-9BF8-7F40-AE00-A506C4196207}"/>
              </a:ext>
            </a:extLst>
          </p:cNvPr>
          <p:cNvGrpSpPr/>
          <p:nvPr/>
        </p:nvGrpSpPr>
        <p:grpSpPr>
          <a:xfrm>
            <a:off x="133400" y="303140"/>
            <a:ext cx="11901234" cy="6632796"/>
            <a:chOff x="133400" y="303140"/>
            <a:chExt cx="11901234" cy="6632796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3C47248B-C5FF-9047-8E30-C7A825C252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alphaModFix amt="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840416" y="303140"/>
              <a:ext cx="2031325" cy="403124"/>
            </a:xfrm>
            <a:prstGeom prst="rect">
              <a:avLst/>
            </a:prstGeom>
          </p:spPr>
        </p:pic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2C577222-289B-8241-9401-F98A4C7ECD1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alphaModFix amt="5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996245" y="6572902"/>
              <a:ext cx="3038389" cy="185483"/>
            </a:xfrm>
            <a:prstGeom prst="rect">
              <a:avLst/>
            </a:prstGeom>
          </p:spPr>
        </p:pic>
        <p:pic>
          <p:nvPicPr>
            <p:cNvPr id="12" name="图片 11" descr="图片包含 游戏机, 画, 钟表&#10;&#10;描述已自动生成">
              <a:extLst>
                <a:ext uri="{FF2B5EF4-FFF2-40B4-BE49-F238E27FC236}">
                  <a16:creationId xmlns:a16="http://schemas.microsoft.com/office/drawing/2014/main" id="{82E8DECF-434E-764A-8E8E-0836F22C504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33400" y="6453336"/>
              <a:ext cx="2362200" cy="482600"/>
            </a:xfrm>
            <a:prstGeom prst="rect">
              <a:avLst/>
            </a:prstGeom>
          </p:spPr>
        </p:pic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09179D28-D537-1246-897D-13EAEA90A246}"/>
              </a:ext>
            </a:extLst>
          </p:cNvPr>
          <p:cNvGrpSpPr/>
          <p:nvPr/>
        </p:nvGrpSpPr>
        <p:grpSpPr>
          <a:xfrm>
            <a:off x="868945" y="2189165"/>
            <a:ext cx="3267626" cy="1107996"/>
            <a:chOff x="1232604" y="1595937"/>
            <a:chExt cx="3267626" cy="1107996"/>
          </a:xfrm>
        </p:grpSpPr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EA705A7A-381D-5B40-B486-E22B0967C3DB}"/>
                </a:ext>
              </a:extLst>
            </p:cNvPr>
            <p:cNvSpPr txBox="1"/>
            <p:nvPr/>
          </p:nvSpPr>
          <p:spPr>
            <a:xfrm>
              <a:off x="1232604" y="1595937"/>
              <a:ext cx="1127232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en-US" altLang="zh-CN" sz="6600" b="1" dirty="0">
                  <a:gradFill flip="none" rotWithShape="1">
                    <a:gsLst>
                      <a:gs pos="0">
                        <a:srgbClr val="C00000"/>
                      </a:gs>
                      <a:gs pos="100000">
                        <a:schemeClr val="accent3">
                          <a:lumMod val="0"/>
                          <a:lumOff val="100000"/>
                        </a:schemeClr>
                      </a:gs>
                    </a:gsLst>
                    <a:lin ang="5400000" scaled="1"/>
                    <a:tileRect/>
                  </a:gradFill>
                  <a:latin typeface="Arial" panose="020B0604020202020204" pitchFamily="34" charset="0"/>
                  <a:ea typeface="ZhenyanGB" panose="02010600030101010101" pitchFamily="2" charset="-122"/>
                  <a:cs typeface="Arial" panose="020B0604020202020204" pitchFamily="34" charset="0"/>
                </a:rPr>
                <a:t>01</a:t>
              </a:r>
              <a:endParaRPr kumimoji="1" lang="zh-CN" altLang="en-US" sz="6600" b="1" dirty="0">
                <a:gradFill flip="none" rotWithShape="1">
                  <a:gsLst>
                    <a:gs pos="0">
                      <a:srgbClr val="C00000"/>
                    </a:gs>
                    <a:gs pos="100000">
                      <a:schemeClr val="accent3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  <a:latin typeface="Arial" panose="020B0604020202020204" pitchFamily="34" charset="0"/>
                <a:ea typeface="ZhenyanGB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0FFEC18C-CC94-9340-97F4-CAB9DEBB8A27}"/>
                </a:ext>
              </a:extLst>
            </p:cNvPr>
            <p:cNvSpPr txBox="1"/>
            <p:nvPr/>
          </p:nvSpPr>
          <p:spPr>
            <a:xfrm>
              <a:off x="1396569" y="2209855"/>
              <a:ext cx="310366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kumimoji="1" lang="zh-CN" altLang="en-US" sz="2400" b="1" spc="300" dirty="0">
                  <a:gradFill>
                    <a:gsLst>
                      <a:gs pos="0">
                        <a:schemeClr val="tx1">
                          <a:lumMod val="95000"/>
                          <a:lumOff val="5000"/>
                        </a:schemeClr>
                      </a:gs>
                      <a:gs pos="100000">
                        <a:schemeClr val="tx1">
                          <a:lumMod val="50000"/>
                          <a:lumOff val="50000"/>
                        </a:schemeClr>
                      </a:gs>
                    </a:gsLst>
                    <a:lin ang="5400000" scaled="0"/>
                  </a:gradFill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rPr>
                <a:t>背景与挑战</a:t>
              </a:r>
              <a:endParaRPr kumimoji="1" lang="en-US" altLang="zh-CN" sz="2400" b="1" spc="300" dirty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50000"/>
                        <a:lumOff val="50000"/>
                      </a:schemeClr>
                    </a:gs>
                  </a:gsLst>
                  <a:lin ang="5400000" scaled="0"/>
                </a:gra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0589B436-F8E4-A64C-84E6-C3D6B99051E9}"/>
              </a:ext>
            </a:extLst>
          </p:cNvPr>
          <p:cNvGrpSpPr/>
          <p:nvPr/>
        </p:nvGrpSpPr>
        <p:grpSpPr>
          <a:xfrm>
            <a:off x="4337203" y="2189165"/>
            <a:ext cx="3990368" cy="1107996"/>
            <a:chOff x="1232604" y="1595937"/>
            <a:chExt cx="3990368" cy="1107996"/>
          </a:xfrm>
        </p:grpSpPr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2EF8D10A-DC0A-864F-9B3B-92C3EB5293DC}"/>
                </a:ext>
              </a:extLst>
            </p:cNvPr>
            <p:cNvSpPr txBox="1"/>
            <p:nvPr/>
          </p:nvSpPr>
          <p:spPr>
            <a:xfrm>
              <a:off x="1232604" y="1595937"/>
              <a:ext cx="1127232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en-US" altLang="zh-CN" sz="6600" b="1" dirty="0">
                  <a:gradFill flip="none" rotWithShape="1">
                    <a:gsLst>
                      <a:gs pos="0">
                        <a:srgbClr val="C00000"/>
                      </a:gs>
                      <a:gs pos="100000">
                        <a:schemeClr val="accent3">
                          <a:lumMod val="0"/>
                          <a:lumOff val="100000"/>
                        </a:schemeClr>
                      </a:gs>
                    </a:gsLst>
                    <a:lin ang="5400000" scaled="1"/>
                    <a:tileRect/>
                  </a:gradFill>
                  <a:latin typeface="Arial" panose="020B0604020202020204" pitchFamily="34" charset="0"/>
                  <a:ea typeface="ZhenyanGB" panose="02010600030101010101" pitchFamily="2" charset="-122"/>
                  <a:cs typeface="Arial" panose="020B0604020202020204" pitchFamily="34" charset="0"/>
                </a:rPr>
                <a:t>02</a:t>
              </a:r>
              <a:endParaRPr kumimoji="1" lang="zh-CN" altLang="en-US" sz="6600" b="1" dirty="0">
                <a:gradFill flip="none" rotWithShape="1">
                  <a:gsLst>
                    <a:gs pos="0">
                      <a:srgbClr val="C00000"/>
                    </a:gs>
                    <a:gs pos="100000">
                      <a:schemeClr val="accent3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  <a:latin typeface="Arial" panose="020B0604020202020204" pitchFamily="34" charset="0"/>
                <a:ea typeface="ZhenyanGB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1B71A69C-4A46-E24A-A259-C1ED768D612B}"/>
                </a:ext>
              </a:extLst>
            </p:cNvPr>
            <p:cNvSpPr txBox="1"/>
            <p:nvPr/>
          </p:nvSpPr>
          <p:spPr>
            <a:xfrm>
              <a:off x="1396569" y="2209855"/>
              <a:ext cx="382640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kumimoji="1" lang="zh-CN" altLang="en-US" sz="2400" b="1" spc="300" dirty="0">
                  <a:gradFill>
                    <a:gsLst>
                      <a:gs pos="0">
                        <a:schemeClr val="tx1">
                          <a:lumMod val="95000"/>
                          <a:lumOff val="5000"/>
                        </a:schemeClr>
                      </a:gs>
                      <a:gs pos="100000">
                        <a:schemeClr val="tx1">
                          <a:lumMod val="50000"/>
                          <a:lumOff val="50000"/>
                        </a:schemeClr>
                      </a:gs>
                    </a:gsLst>
                    <a:lin ang="5400000" scaled="0"/>
                  </a:gradFill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rPr>
                <a:t>系统模型</a:t>
              </a:r>
              <a:endParaRPr kumimoji="1" lang="en-US" altLang="zh-CN" sz="2400" b="1" spc="300" dirty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50000"/>
                        <a:lumOff val="50000"/>
                      </a:schemeClr>
                    </a:gs>
                  </a:gsLst>
                  <a:lin ang="5400000" scaled="0"/>
                </a:gra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92171D82-3F72-0D45-9DD6-E0CDDEF0B041}"/>
              </a:ext>
            </a:extLst>
          </p:cNvPr>
          <p:cNvGrpSpPr/>
          <p:nvPr/>
        </p:nvGrpSpPr>
        <p:grpSpPr>
          <a:xfrm>
            <a:off x="862968" y="3858544"/>
            <a:ext cx="3273603" cy="1107996"/>
            <a:chOff x="1232604" y="1595937"/>
            <a:chExt cx="9013464" cy="1107996"/>
          </a:xfrm>
        </p:grpSpPr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B65F82A3-06E7-F246-AEC8-B30095A7A4C4}"/>
                </a:ext>
              </a:extLst>
            </p:cNvPr>
            <p:cNvSpPr txBox="1"/>
            <p:nvPr/>
          </p:nvSpPr>
          <p:spPr>
            <a:xfrm>
              <a:off x="1232604" y="1595937"/>
              <a:ext cx="1127232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en-US" altLang="zh-CN" sz="6600" b="1" dirty="0">
                  <a:gradFill flip="none" rotWithShape="1">
                    <a:gsLst>
                      <a:gs pos="0">
                        <a:srgbClr val="C00000"/>
                      </a:gs>
                      <a:gs pos="100000">
                        <a:schemeClr val="accent3">
                          <a:lumMod val="0"/>
                          <a:lumOff val="100000"/>
                        </a:schemeClr>
                      </a:gs>
                    </a:gsLst>
                    <a:lin ang="5400000" scaled="1"/>
                    <a:tileRect/>
                  </a:gradFill>
                  <a:latin typeface="Arial" panose="020B0604020202020204" pitchFamily="34" charset="0"/>
                  <a:ea typeface="ZhenyanGB" panose="02010600030101010101" pitchFamily="2" charset="-122"/>
                  <a:cs typeface="Arial" panose="020B0604020202020204" pitchFamily="34" charset="0"/>
                </a:rPr>
                <a:t>03</a:t>
              </a:r>
              <a:endParaRPr kumimoji="1" lang="zh-CN" altLang="en-US" sz="6600" b="1" dirty="0">
                <a:gradFill flip="none" rotWithShape="1">
                  <a:gsLst>
                    <a:gs pos="0">
                      <a:srgbClr val="C00000"/>
                    </a:gs>
                    <a:gs pos="100000">
                      <a:schemeClr val="accent3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  <a:latin typeface="Arial" panose="020B0604020202020204" pitchFamily="34" charset="0"/>
                <a:ea typeface="ZhenyanGB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AF3B5E9D-DD90-1846-A625-2FE86DA37E0E}"/>
                </a:ext>
              </a:extLst>
            </p:cNvPr>
            <p:cNvSpPr txBox="1"/>
            <p:nvPr/>
          </p:nvSpPr>
          <p:spPr>
            <a:xfrm>
              <a:off x="1396570" y="2209855"/>
              <a:ext cx="884949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kumimoji="1" lang="zh-CN" altLang="en-US" sz="2400" b="1" spc="300" dirty="0">
                  <a:gradFill>
                    <a:gsLst>
                      <a:gs pos="0">
                        <a:schemeClr val="tx1">
                          <a:lumMod val="95000"/>
                          <a:lumOff val="5000"/>
                        </a:schemeClr>
                      </a:gs>
                      <a:gs pos="100000">
                        <a:schemeClr val="tx1">
                          <a:lumMod val="50000"/>
                          <a:lumOff val="50000"/>
                        </a:schemeClr>
                      </a:gs>
                    </a:gsLst>
                    <a:lin ang="5400000" scaled="0"/>
                  </a:gradFill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rPr>
                <a:t>联邦式强化学习</a:t>
              </a:r>
              <a:endParaRPr kumimoji="1" lang="en-US" altLang="zh-CN" sz="2400" b="1" spc="300" dirty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50000"/>
                        <a:lumOff val="50000"/>
                      </a:schemeClr>
                    </a:gs>
                  </a:gsLst>
                  <a:lin ang="5400000" scaled="0"/>
                </a:gra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endParaRPr>
            </a:p>
          </p:txBody>
        </p:sp>
      </p:grpSp>
      <p:sp>
        <p:nvSpPr>
          <p:cNvPr id="2" name="流程图: 延期 1">
            <a:extLst>
              <a:ext uri="{FF2B5EF4-FFF2-40B4-BE49-F238E27FC236}">
                <a16:creationId xmlns:a16="http://schemas.microsoft.com/office/drawing/2014/main" id="{3492E966-93EF-40E8-9FA3-CACB24D6916F}"/>
              </a:ext>
            </a:extLst>
          </p:cNvPr>
          <p:cNvSpPr/>
          <p:nvPr/>
        </p:nvSpPr>
        <p:spPr>
          <a:xfrm flipH="1">
            <a:off x="11644604" y="5559031"/>
            <a:ext cx="544378" cy="524232"/>
          </a:xfrm>
          <a:prstGeom prst="flowChartDelay">
            <a:avLst/>
          </a:prstGeom>
          <a:solidFill>
            <a:srgbClr val="D2171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5A2E487F-A607-19EA-3D8D-9D4F810FEFFB}"/>
              </a:ext>
            </a:extLst>
          </p:cNvPr>
          <p:cNvGrpSpPr/>
          <p:nvPr/>
        </p:nvGrpSpPr>
        <p:grpSpPr>
          <a:xfrm>
            <a:off x="4337203" y="3858544"/>
            <a:ext cx="3273603" cy="1107996"/>
            <a:chOff x="1232604" y="1595937"/>
            <a:chExt cx="9013464" cy="1107996"/>
          </a:xfrm>
        </p:grpSpPr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62A5F740-593B-0459-F15B-3416B2A68A45}"/>
                </a:ext>
              </a:extLst>
            </p:cNvPr>
            <p:cNvSpPr txBox="1"/>
            <p:nvPr/>
          </p:nvSpPr>
          <p:spPr>
            <a:xfrm>
              <a:off x="1232604" y="1595937"/>
              <a:ext cx="3103695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en-US" altLang="zh-CN" sz="6600" b="1" dirty="0">
                  <a:gradFill flip="none" rotWithShape="1">
                    <a:gsLst>
                      <a:gs pos="0">
                        <a:srgbClr val="C00000"/>
                      </a:gs>
                      <a:gs pos="100000">
                        <a:schemeClr val="accent3">
                          <a:lumMod val="0"/>
                          <a:lumOff val="100000"/>
                        </a:schemeClr>
                      </a:gs>
                    </a:gsLst>
                    <a:lin ang="5400000" scaled="1"/>
                    <a:tileRect/>
                  </a:gradFill>
                  <a:latin typeface="Arial" panose="020B0604020202020204" pitchFamily="34" charset="0"/>
                  <a:ea typeface="ZhenyanGB" panose="02010600030101010101" pitchFamily="2" charset="-122"/>
                  <a:cs typeface="Arial" panose="020B0604020202020204" pitchFamily="34" charset="0"/>
                </a:rPr>
                <a:t>04</a:t>
              </a:r>
              <a:endParaRPr kumimoji="1" lang="zh-CN" altLang="en-US" sz="6600" b="1" dirty="0">
                <a:gradFill flip="none" rotWithShape="1">
                  <a:gsLst>
                    <a:gs pos="0">
                      <a:srgbClr val="C00000"/>
                    </a:gs>
                    <a:gs pos="100000">
                      <a:schemeClr val="accent3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  <a:latin typeface="Arial" panose="020B0604020202020204" pitchFamily="34" charset="0"/>
                <a:ea typeface="ZhenyanGB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D7D4FDD9-C129-9232-5B25-1D6B3D836C38}"/>
                </a:ext>
              </a:extLst>
            </p:cNvPr>
            <p:cNvSpPr txBox="1"/>
            <p:nvPr/>
          </p:nvSpPr>
          <p:spPr>
            <a:xfrm>
              <a:off x="1396570" y="2209855"/>
              <a:ext cx="884949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kumimoji="1" lang="zh-CN" altLang="en-US" sz="2400" b="1" spc="300" dirty="0">
                  <a:gradFill>
                    <a:gsLst>
                      <a:gs pos="0">
                        <a:schemeClr val="tx1">
                          <a:lumMod val="95000"/>
                          <a:lumOff val="5000"/>
                        </a:schemeClr>
                      </a:gs>
                      <a:gs pos="100000">
                        <a:schemeClr val="tx1">
                          <a:lumMod val="50000"/>
                          <a:lumOff val="50000"/>
                        </a:schemeClr>
                      </a:gs>
                    </a:gsLst>
                    <a:lin ang="5400000" scaled="0"/>
                  </a:gradFill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rPr>
                <a:t>性能评估</a:t>
              </a:r>
              <a:endParaRPr kumimoji="1" lang="en-US" altLang="zh-CN" sz="2400" b="1" spc="300" dirty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50000"/>
                        <a:lumOff val="50000"/>
                      </a:schemeClr>
                    </a:gs>
                  </a:gsLst>
                  <a:lin ang="5400000" scaled="0"/>
                </a:gra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057835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11F11E9D-A634-9A6A-D90D-CE1D6CDBF63A}"/>
              </a:ext>
            </a:extLst>
          </p:cNvPr>
          <p:cNvSpPr/>
          <p:nvPr/>
        </p:nvSpPr>
        <p:spPr>
          <a:xfrm>
            <a:off x="0" y="840425"/>
            <a:ext cx="12188982" cy="5597156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6E688555-945E-8541-9F89-F8445E2A4B6C}"/>
              </a:ext>
            </a:extLst>
          </p:cNvPr>
          <p:cNvGrpSpPr/>
          <p:nvPr/>
        </p:nvGrpSpPr>
        <p:grpSpPr>
          <a:xfrm>
            <a:off x="0" y="-1"/>
            <a:ext cx="12192000" cy="6858002"/>
            <a:chOff x="0" y="-1"/>
            <a:chExt cx="12192000" cy="6858002"/>
          </a:xfrm>
        </p:grpSpPr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2C3CD16C-BBF6-EA48-9615-31D43C6FABBF}"/>
                </a:ext>
              </a:extLst>
            </p:cNvPr>
            <p:cNvSpPr/>
            <p:nvPr/>
          </p:nvSpPr>
          <p:spPr>
            <a:xfrm>
              <a:off x="0" y="-1"/>
              <a:ext cx="12192000" cy="706266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lumMod val="94000"/>
                    <a:lumOff val="6000"/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27F9E61C-0676-C740-BAA8-5FA5E4DE2731}"/>
                </a:ext>
              </a:extLst>
            </p:cNvPr>
            <p:cNvSpPr/>
            <p:nvPr/>
          </p:nvSpPr>
          <p:spPr>
            <a:xfrm>
              <a:off x="0" y="708047"/>
              <a:ext cx="12192000" cy="132378"/>
            </a:xfrm>
            <a:prstGeom prst="rect">
              <a:avLst/>
            </a:prstGeom>
            <a:gradFill>
              <a:gsLst>
                <a:gs pos="0">
                  <a:srgbClr val="C00000">
                    <a:alpha val="32000"/>
                  </a:srgbClr>
                </a:gs>
                <a:gs pos="100000">
                  <a:srgbClr val="C00000">
                    <a:lumMod val="94000"/>
                    <a:lumOff val="6000"/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5F1E5855-ED09-BB4A-904C-06BD695D4697}"/>
                </a:ext>
              </a:extLst>
            </p:cNvPr>
            <p:cNvSpPr/>
            <p:nvPr/>
          </p:nvSpPr>
          <p:spPr>
            <a:xfrm>
              <a:off x="0" y="6453336"/>
              <a:ext cx="12192000" cy="404665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lumMod val="94000"/>
                    <a:lumOff val="6000"/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CE460B2D-3027-A548-882D-EAE8B29A80C7}"/>
              </a:ext>
            </a:extLst>
          </p:cNvPr>
          <p:cNvGrpSpPr/>
          <p:nvPr/>
        </p:nvGrpSpPr>
        <p:grpSpPr>
          <a:xfrm>
            <a:off x="133400" y="140547"/>
            <a:ext cx="11901234" cy="6795389"/>
            <a:chOff x="133400" y="140547"/>
            <a:chExt cx="11901234" cy="6795389"/>
          </a:xfrm>
        </p:grpSpPr>
        <p:pic>
          <p:nvPicPr>
            <p:cNvPr id="29" name="图片 28">
              <a:extLst>
                <a:ext uri="{FF2B5EF4-FFF2-40B4-BE49-F238E27FC236}">
                  <a16:creationId xmlns:a16="http://schemas.microsoft.com/office/drawing/2014/main" id="{48AF64D5-61E2-2C4D-B770-AF01C4A4169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alphaModFix amt="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840416" y="140547"/>
              <a:ext cx="2031325" cy="403124"/>
            </a:xfrm>
            <a:prstGeom prst="rect">
              <a:avLst/>
            </a:prstGeom>
          </p:spPr>
        </p:pic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96736CBC-8395-5D49-9564-F1D3E601B71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alphaModFix amt="5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996245" y="6572902"/>
              <a:ext cx="3038389" cy="185483"/>
            </a:xfrm>
            <a:prstGeom prst="rect">
              <a:avLst/>
            </a:prstGeom>
          </p:spPr>
        </p:pic>
        <p:pic>
          <p:nvPicPr>
            <p:cNvPr id="31" name="图片 30" descr="图片包含 游戏机, 画, 钟表&#10;&#10;描述已自动生成">
              <a:extLst>
                <a:ext uri="{FF2B5EF4-FFF2-40B4-BE49-F238E27FC236}">
                  <a16:creationId xmlns:a16="http://schemas.microsoft.com/office/drawing/2014/main" id="{C52A9106-CB4D-B748-9654-A6EEE495F69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33400" y="6453336"/>
              <a:ext cx="2362200" cy="482600"/>
            </a:xfrm>
            <a:prstGeom prst="rect">
              <a:avLst/>
            </a:prstGeom>
          </p:spPr>
        </p:pic>
      </p:grpSp>
      <p:sp>
        <p:nvSpPr>
          <p:cNvPr id="26" name="文本框 25">
            <a:extLst>
              <a:ext uri="{FF2B5EF4-FFF2-40B4-BE49-F238E27FC236}">
                <a16:creationId xmlns:a16="http://schemas.microsoft.com/office/drawing/2014/main" id="{82F18CD3-DE75-C848-9FBA-320AB9E7D598}"/>
              </a:ext>
            </a:extLst>
          </p:cNvPr>
          <p:cNvSpPr txBox="1"/>
          <p:nvPr/>
        </p:nvSpPr>
        <p:spPr>
          <a:xfrm>
            <a:off x="175107" y="116852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1</a:t>
            </a:r>
            <a:endParaRPr kumimoji="1" lang="zh-CN" altLang="en-US" sz="2400" b="1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27" name="直线连接符 26">
            <a:extLst>
              <a:ext uri="{FF2B5EF4-FFF2-40B4-BE49-F238E27FC236}">
                <a16:creationId xmlns:a16="http://schemas.microsoft.com/office/drawing/2014/main" id="{CF6F5025-52DE-844A-8B12-050285F53236}"/>
              </a:ext>
            </a:extLst>
          </p:cNvPr>
          <p:cNvCxnSpPr/>
          <p:nvPr/>
        </p:nvCxnSpPr>
        <p:spPr>
          <a:xfrm>
            <a:off x="839416" y="124472"/>
            <a:ext cx="0" cy="4188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>
            <a:extLst>
              <a:ext uri="{FF2B5EF4-FFF2-40B4-BE49-F238E27FC236}">
                <a16:creationId xmlns:a16="http://schemas.microsoft.com/office/drawing/2014/main" id="{B572B192-1A8B-0944-BC5E-3183B0CBCBA6}"/>
              </a:ext>
            </a:extLst>
          </p:cNvPr>
          <p:cNvSpPr txBox="1"/>
          <p:nvPr/>
        </p:nvSpPr>
        <p:spPr>
          <a:xfrm>
            <a:off x="1008331" y="124472"/>
            <a:ext cx="52998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400" b="1" spc="3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Background and Challenges</a:t>
            </a:r>
            <a:endParaRPr kumimoji="1" lang="zh-CN" altLang="en-US" sz="2400" b="1" spc="300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3" name="流程图: 延期 32">
            <a:extLst>
              <a:ext uri="{FF2B5EF4-FFF2-40B4-BE49-F238E27FC236}">
                <a16:creationId xmlns:a16="http://schemas.microsoft.com/office/drawing/2014/main" id="{CE4BD6E1-1FEB-4BD3-B89D-C6AB6103E9C4}"/>
              </a:ext>
            </a:extLst>
          </p:cNvPr>
          <p:cNvSpPr/>
          <p:nvPr/>
        </p:nvSpPr>
        <p:spPr>
          <a:xfrm flipH="1">
            <a:off x="11644604" y="5559031"/>
            <a:ext cx="544378" cy="524232"/>
          </a:xfrm>
          <a:prstGeom prst="flowChartDelay">
            <a:avLst/>
          </a:prstGeom>
          <a:solidFill>
            <a:srgbClr val="D2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2062CA25-0788-40E6-8CD9-6784A36A9A98}"/>
              </a:ext>
            </a:extLst>
          </p:cNvPr>
          <p:cNvSpPr txBox="1"/>
          <p:nvPr/>
        </p:nvSpPr>
        <p:spPr>
          <a:xfrm>
            <a:off x="133400" y="832717"/>
            <a:ext cx="7302450" cy="851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l"/>
            </a:pPr>
            <a:r>
              <a:rPr kumimoji="1"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边缘计算：将服务器部署至用户边缘</a:t>
            </a:r>
            <a:endParaRPr kumimoji="1" lang="en-US" altLang="zh-CN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30000"/>
              </a:lnSpc>
            </a:pPr>
            <a:r>
              <a:rPr kumimoji="1" lang="en-US" altLang="zh-CN" sz="20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   	         ——</a:t>
            </a:r>
            <a:r>
              <a:rPr kumimoji="1"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大幅降低时延、功耗，提升服务质量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264D952-DC7A-DEA0-F6DA-3F0463C70A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36913" y="1806185"/>
            <a:ext cx="6649005" cy="4400918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1A3CDD9C-0B02-BE75-541C-B2BF7BA64C25}"/>
              </a:ext>
            </a:extLst>
          </p:cNvPr>
          <p:cNvSpPr txBox="1"/>
          <p:nvPr/>
        </p:nvSpPr>
        <p:spPr>
          <a:xfrm>
            <a:off x="7311758" y="6172460"/>
            <a:ext cx="2316892" cy="308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en-US" altLang="zh-CN" sz="12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Use scenarios for the MEC</a:t>
            </a:r>
            <a:endParaRPr kumimoji="1" lang="zh-CN" altLang="en-US" sz="12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6CAC4BB-3E9C-3CC8-EF5A-F847C044F59E}"/>
              </a:ext>
            </a:extLst>
          </p:cNvPr>
          <p:cNvSpPr txBox="1"/>
          <p:nvPr/>
        </p:nvSpPr>
        <p:spPr>
          <a:xfrm>
            <a:off x="470812" y="1805722"/>
            <a:ext cx="3663038" cy="34821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u"/>
            </a:pPr>
            <a:r>
              <a:rPr kumimoji="1"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应用场景广泛</a:t>
            </a:r>
            <a:endParaRPr kumimoji="1"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30000"/>
              </a:lnSpc>
            </a:pPr>
            <a:endParaRPr kumimoji="1" lang="en-US" altLang="zh-CN" sz="10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kumimoji="1"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面向消费者的服务</a:t>
            </a:r>
            <a:endParaRPr kumimoji="1"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30000"/>
              </a:lnSpc>
            </a:pPr>
            <a:r>
              <a:rPr kumimoji="1"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（人脸识别，网页、游戏加速）</a:t>
            </a:r>
            <a:endParaRPr kumimoji="1"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Ø"/>
            </a:pPr>
            <a:endParaRPr kumimoji="1"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kumimoji="1"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运营商和第三方服务</a:t>
            </a:r>
            <a:endParaRPr kumimoji="1"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30000"/>
              </a:lnSpc>
            </a:pPr>
            <a:r>
              <a:rPr kumimoji="1"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（辅助物联网、车联网络）</a:t>
            </a:r>
            <a:endParaRPr kumimoji="1"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30000"/>
              </a:lnSpc>
            </a:pPr>
            <a:endParaRPr kumimoji="1"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kumimoji="1"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网络性能和</a:t>
            </a:r>
            <a:r>
              <a:rPr kumimoji="1" lang="en-US" altLang="zh-CN" dirty="0" err="1">
                <a:latin typeface="宋体" panose="02010600030101010101" pitchFamily="2" charset="-122"/>
                <a:ea typeface="宋体" panose="02010600030101010101" pitchFamily="2" charset="-122"/>
              </a:rPr>
              <a:t>QoE</a:t>
            </a:r>
            <a:r>
              <a:rPr kumimoji="1"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改进服务</a:t>
            </a:r>
            <a:endParaRPr kumimoji="1"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30000"/>
              </a:lnSpc>
            </a:pPr>
            <a:r>
              <a:rPr kumimoji="1"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（边缘缓存、优化信息调度）</a:t>
            </a:r>
          </a:p>
        </p:txBody>
      </p:sp>
    </p:spTree>
    <p:extLst>
      <p:ext uri="{BB962C8B-B14F-4D97-AF65-F5344CB8AC3E}">
        <p14:creationId xmlns:p14="http://schemas.microsoft.com/office/powerpoint/2010/main" val="36610145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椭圆 55">
            <a:extLst>
              <a:ext uri="{FF2B5EF4-FFF2-40B4-BE49-F238E27FC236}">
                <a16:creationId xmlns:a16="http://schemas.microsoft.com/office/drawing/2014/main" id="{C41F3655-3866-9F63-78D1-2D183AFF8780}"/>
              </a:ext>
            </a:extLst>
          </p:cNvPr>
          <p:cNvSpPr/>
          <p:nvPr/>
        </p:nvSpPr>
        <p:spPr>
          <a:xfrm>
            <a:off x="6746789" y="2994370"/>
            <a:ext cx="4476199" cy="2411770"/>
          </a:xfrm>
          <a:prstGeom prst="ellipse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6E688555-945E-8541-9F89-F8445E2A4B6C}"/>
              </a:ext>
            </a:extLst>
          </p:cNvPr>
          <p:cNvGrpSpPr/>
          <p:nvPr/>
        </p:nvGrpSpPr>
        <p:grpSpPr>
          <a:xfrm>
            <a:off x="0" y="-1"/>
            <a:ext cx="12192000" cy="6858002"/>
            <a:chOff x="0" y="-1"/>
            <a:chExt cx="12192000" cy="6858002"/>
          </a:xfrm>
        </p:grpSpPr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2C3CD16C-BBF6-EA48-9615-31D43C6FABBF}"/>
                </a:ext>
              </a:extLst>
            </p:cNvPr>
            <p:cNvSpPr/>
            <p:nvPr/>
          </p:nvSpPr>
          <p:spPr>
            <a:xfrm>
              <a:off x="0" y="-1"/>
              <a:ext cx="12192000" cy="706266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lumMod val="94000"/>
                    <a:lumOff val="6000"/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27F9E61C-0676-C740-BAA8-5FA5E4DE2731}"/>
                </a:ext>
              </a:extLst>
            </p:cNvPr>
            <p:cNvSpPr/>
            <p:nvPr/>
          </p:nvSpPr>
          <p:spPr>
            <a:xfrm>
              <a:off x="0" y="708047"/>
              <a:ext cx="12192000" cy="132378"/>
            </a:xfrm>
            <a:prstGeom prst="rect">
              <a:avLst/>
            </a:prstGeom>
            <a:gradFill>
              <a:gsLst>
                <a:gs pos="0">
                  <a:srgbClr val="C00000">
                    <a:alpha val="32000"/>
                  </a:srgbClr>
                </a:gs>
                <a:gs pos="100000">
                  <a:srgbClr val="C00000">
                    <a:lumMod val="94000"/>
                    <a:lumOff val="6000"/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5F1E5855-ED09-BB4A-904C-06BD695D4697}"/>
                </a:ext>
              </a:extLst>
            </p:cNvPr>
            <p:cNvSpPr/>
            <p:nvPr/>
          </p:nvSpPr>
          <p:spPr>
            <a:xfrm>
              <a:off x="0" y="6453336"/>
              <a:ext cx="12192000" cy="404665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lumMod val="94000"/>
                    <a:lumOff val="6000"/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CE460B2D-3027-A548-882D-EAE8B29A80C7}"/>
              </a:ext>
            </a:extLst>
          </p:cNvPr>
          <p:cNvGrpSpPr/>
          <p:nvPr/>
        </p:nvGrpSpPr>
        <p:grpSpPr>
          <a:xfrm>
            <a:off x="133400" y="140547"/>
            <a:ext cx="11901234" cy="6795389"/>
            <a:chOff x="133400" y="140547"/>
            <a:chExt cx="11901234" cy="6795389"/>
          </a:xfrm>
        </p:grpSpPr>
        <p:pic>
          <p:nvPicPr>
            <p:cNvPr id="29" name="图片 28">
              <a:extLst>
                <a:ext uri="{FF2B5EF4-FFF2-40B4-BE49-F238E27FC236}">
                  <a16:creationId xmlns:a16="http://schemas.microsoft.com/office/drawing/2014/main" id="{48AF64D5-61E2-2C4D-B770-AF01C4A4169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alphaModFix amt="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840416" y="140547"/>
              <a:ext cx="2031325" cy="403124"/>
            </a:xfrm>
            <a:prstGeom prst="rect">
              <a:avLst/>
            </a:prstGeom>
          </p:spPr>
        </p:pic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96736CBC-8395-5D49-9564-F1D3E601B71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alphaModFix amt="5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996245" y="6572902"/>
              <a:ext cx="3038389" cy="185483"/>
            </a:xfrm>
            <a:prstGeom prst="rect">
              <a:avLst/>
            </a:prstGeom>
          </p:spPr>
        </p:pic>
        <p:pic>
          <p:nvPicPr>
            <p:cNvPr id="31" name="图片 30" descr="图片包含 游戏机, 画, 钟表&#10;&#10;描述已自动生成">
              <a:extLst>
                <a:ext uri="{FF2B5EF4-FFF2-40B4-BE49-F238E27FC236}">
                  <a16:creationId xmlns:a16="http://schemas.microsoft.com/office/drawing/2014/main" id="{C52A9106-CB4D-B748-9654-A6EEE495F69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33400" y="6453336"/>
              <a:ext cx="2362200" cy="482600"/>
            </a:xfrm>
            <a:prstGeom prst="rect">
              <a:avLst/>
            </a:prstGeom>
          </p:spPr>
        </p:pic>
      </p:grpSp>
      <p:sp>
        <p:nvSpPr>
          <p:cNvPr id="26" name="文本框 25">
            <a:extLst>
              <a:ext uri="{FF2B5EF4-FFF2-40B4-BE49-F238E27FC236}">
                <a16:creationId xmlns:a16="http://schemas.microsoft.com/office/drawing/2014/main" id="{82F18CD3-DE75-C848-9FBA-320AB9E7D598}"/>
              </a:ext>
            </a:extLst>
          </p:cNvPr>
          <p:cNvSpPr txBox="1"/>
          <p:nvPr/>
        </p:nvSpPr>
        <p:spPr>
          <a:xfrm>
            <a:off x="175107" y="116852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1</a:t>
            </a:r>
            <a:endParaRPr kumimoji="1" lang="zh-CN" altLang="en-US" sz="2400" b="1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27" name="直线连接符 26">
            <a:extLst>
              <a:ext uri="{FF2B5EF4-FFF2-40B4-BE49-F238E27FC236}">
                <a16:creationId xmlns:a16="http://schemas.microsoft.com/office/drawing/2014/main" id="{CF6F5025-52DE-844A-8B12-050285F53236}"/>
              </a:ext>
            </a:extLst>
          </p:cNvPr>
          <p:cNvCxnSpPr/>
          <p:nvPr/>
        </p:nvCxnSpPr>
        <p:spPr>
          <a:xfrm>
            <a:off x="839416" y="124472"/>
            <a:ext cx="0" cy="4188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>
            <a:extLst>
              <a:ext uri="{FF2B5EF4-FFF2-40B4-BE49-F238E27FC236}">
                <a16:creationId xmlns:a16="http://schemas.microsoft.com/office/drawing/2014/main" id="{B572B192-1A8B-0944-BC5E-3183B0CBCBA6}"/>
              </a:ext>
            </a:extLst>
          </p:cNvPr>
          <p:cNvSpPr txBox="1"/>
          <p:nvPr/>
        </p:nvSpPr>
        <p:spPr>
          <a:xfrm>
            <a:off x="1008331" y="124472"/>
            <a:ext cx="52998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spc="3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Background and Challenges</a:t>
            </a:r>
            <a:endParaRPr kumimoji="1" lang="zh-CN" altLang="en-US" sz="2400" b="1" spc="300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3" name="流程图: 延期 32">
            <a:extLst>
              <a:ext uri="{FF2B5EF4-FFF2-40B4-BE49-F238E27FC236}">
                <a16:creationId xmlns:a16="http://schemas.microsoft.com/office/drawing/2014/main" id="{CE4BD6E1-1FEB-4BD3-B89D-C6AB6103E9C4}"/>
              </a:ext>
            </a:extLst>
          </p:cNvPr>
          <p:cNvSpPr/>
          <p:nvPr/>
        </p:nvSpPr>
        <p:spPr>
          <a:xfrm flipH="1">
            <a:off x="11644604" y="5559031"/>
            <a:ext cx="544378" cy="524232"/>
          </a:xfrm>
          <a:prstGeom prst="flowChartDelay">
            <a:avLst/>
          </a:prstGeom>
          <a:solidFill>
            <a:srgbClr val="D2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4</a:t>
            </a:r>
            <a:endParaRPr lang="zh-CN" altLang="en-US" dirty="0"/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2062CA25-0788-40E6-8CD9-6784A36A9A98}"/>
              </a:ext>
            </a:extLst>
          </p:cNvPr>
          <p:cNvSpPr txBox="1"/>
          <p:nvPr/>
        </p:nvSpPr>
        <p:spPr>
          <a:xfrm>
            <a:off x="133400" y="832717"/>
            <a:ext cx="5268643" cy="4356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l"/>
            </a:pPr>
            <a:r>
              <a:rPr kumimoji="1"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边缘计算技术在部署中面临的挑战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1030089A-4BEA-07F5-DECC-6EB5D9472E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21623" y="2277772"/>
            <a:ext cx="597031" cy="597031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9D871DD2-51A7-7B51-20F4-378B7D9C33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74611" y="2203767"/>
            <a:ext cx="597031" cy="597031"/>
          </a:xfrm>
          <a:prstGeom prst="rect">
            <a:avLst/>
          </a:prstGeom>
        </p:spPr>
      </p:pic>
      <p:sp>
        <p:nvSpPr>
          <p:cNvPr id="36" name="椭圆 35">
            <a:extLst>
              <a:ext uri="{FF2B5EF4-FFF2-40B4-BE49-F238E27FC236}">
                <a16:creationId xmlns:a16="http://schemas.microsoft.com/office/drawing/2014/main" id="{05F8CBB4-7AA6-9E1E-12F8-7E9BD3AA2C1B}"/>
              </a:ext>
            </a:extLst>
          </p:cNvPr>
          <p:cNvSpPr/>
          <p:nvPr/>
        </p:nvSpPr>
        <p:spPr>
          <a:xfrm>
            <a:off x="6953212" y="3632241"/>
            <a:ext cx="1136822" cy="1193694"/>
          </a:xfrm>
          <a:prstGeom prst="ellipse">
            <a:avLst/>
          </a:prstGeom>
          <a:noFill/>
          <a:ln w="6350"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id="{7C35C369-CDC4-3C0E-E304-BBB2EB50024F}"/>
              </a:ext>
            </a:extLst>
          </p:cNvPr>
          <p:cNvSpPr/>
          <p:nvPr/>
        </p:nvSpPr>
        <p:spPr>
          <a:xfrm rot="18821465">
            <a:off x="9779646" y="3475581"/>
            <a:ext cx="1136822" cy="1333995"/>
          </a:xfrm>
          <a:prstGeom prst="ellipse">
            <a:avLst/>
          </a:prstGeom>
          <a:noFill/>
          <a:ln w="6350"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FF01FAEF-A0A6-28A5-965E-A66E1C3E826E}"/>
              </a:ext>
            </a:extLst>
          </p:cNvPr>
          <p:cNvCxnSpPr>
            <a:cxnSpLocks/>
          </p:cNvCxnSpPr>
          <p:nvPr/>
        </p:nvCxnSpPr>
        <p:spPr>
          <a:xfrm flipH="1">
            <a:off x="7586610" y="2735021"/>
            <a:ext cx="213927" cy="738038"/>
          </a:xfrm>
          <a:prstGeom prst="straightConnector1">
            <a:avLst/>
          </a:prstGeom>
          <a:ln>
            <a:solidFill>
              <a:srgbClr val="31579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箭头连接符 45">
            <a:extLst>
              <a:ext uri="{FF2B5EF4-FFF2-40B4-BE49-F238E27FC236}">
                <a16:creationId xmlns:a16="http://schemas.microsoft.com/office/drawing/2014/main" id="{9A4CC2C2-9A17-CB5E-759C-24B7584D66AE}"/>
              </a:ext>
            </a:extLst>
          </p:cNvPr>
          <p:cNvCxnSpPr>
            <a:cxnSpLocks/>
            <a:endCxn id="70" idx="0"/>
          </p:cNvCxnSpPr>
          <p:nvPr/>
        </p:nvCxnSpPr>
        <p:spPr>
          <a:xfrm flipH="1">
            <a:off x="8981768" y="2651853"/>
            <a:ext cx="491358" cy="759939"/>
          </a:xfrm>
          <a:prstGeom prst="straightConnector1">
            <a:avLst/>
          </a:prstGeom>
          <a:ln>
            <a:solidFill>
              <a:srgbClr val="31579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箭头连接符 47">
            <a:extLst>
              <a:ext uri="{FF2B5EF4-FFF2-40B4-BE49-F238E27FC236}">
                <a16:creationId xmlns:a16="http://schemas.microsoft.com/office/drawing/2014/main" id="{5210738E-78CC-C0E2-6D55-FD1FD9AD621C}"/>
              </a:ext>
            </a:extLst>
          </p:cNvPr>
          <p:cNvCxnSpPr>
            <a:cxnSpLocks/>
          </p:cNvCxnSpPr>
          <p:nvPr/>
        </p:nvCxnSpPr>
        <p:spPr>
          <a:xfrm>
            <a:off x="9473126" y="2661346"/>
            <a:ext cx="657839" cy="722117"/>
          </a:xfrm>
          <a:prstGeom prst="straightConnector1">
            <a:avLst/>
          </a:prstGeom>
          <a:ln>
            <a:solidFill>
              <a:srgbClr val="31579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5" name="图形 64">
            <a:extLst>
              <a:ext uri="{FF2B5EF4-FFF2-40B4-BE49-F238E27FC236}">
                <a16:creationId xmlns:a16="http://schemas.microsoft.com/office/drawing/2014/main" id="{A0B663AD-8A6B-7FC4-1175-D4F8065D2B7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35514" y="4813390"/>
            <a:ext cx="139457" cy="139457"/>
          </a:xfrm>
          <a:prstGeom prst="rect">
            <a:avLst/>
          </a:prstGeom>
        </p:spPr>
      </p:pic>
      <p:pic>
        <p:nvPicPr>
          <p:cNvPr id="68" name="图形 67">
            <a:extLst>
              <a:ext uri="{FF2B5EF4-FFF2-40B4-BE49-F238E27FC236}">
                <a16:creationId xmlns:a16="http://schemas.microsoft.com/office/drawing/2014/main" id="{86F7E61F-B1B0-A66D-697A-D67B4E54406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366221">
            <a:off x="7469155" y="3500984"/>
            <a:ext cx="152636" cy="116294"/>
          </a:xfrm>
          <a:prstGeom prst="rect">
            <a:avLst/>
          </a:prstGeom>
        </p:spPr>
      </p:pic>
      <p:pic>
        <p:nvPicPr>
          <p:cNvPr id="70" name="图形 69">
            <a:extLst>
              <a:ext uri="{FF2B5EF4-FFF2-40B4-BE49-F238E27FC236}">
                <a16:creationId xmlns:a16="http://schemas.microsoft.com/office/drawing/2014/main" id="{237C6A7C-4C29-CDA1-263E-2EFB3B04092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959333">
            <a:off x="8889433" y="3409543"/>
            <a:ext cx="152636" cy="116294"/>
          </a:xfrm>
          <a:prstGeom prst="rect">
            <a:avLst/>
          </a:prstGeom>
        </p:spPr>
      </p:pic>
      <p:pic>
        <p:nvPicPr>
          <p:cNvPr id="73" name="图形 72">
            <a:extLst>
              <a:ext uri="{FF2B5EF4-FFF2-40B4-BE49-F238E27FC236}">
                <a16:creationId xmlns:a16="http://schemas.microsoft.com/office/drawing/2014/main" id="{43515124-037F-0923-4477-87CC57F0832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21263844">
            <a:off x="10074273" y="3401041"/>
            <a:ext cx="152636" cy="116294"/>
          </a:xfrm>
          <a:prstGeom prst="rect">
            <a:avLst/>
          </a:prstGeom>
        </p:spPr>
      </p:pic>
      <p:pic>
        <p:nvPicPr>
          <p:cNvPr id="76" name="图形 75">
            <a:extLst>
              <a:ext uri="{FF2B5EF4-FFF2-40B4-BE49-F238E27FC236}">
                <a16:creationId xmlns:a16="http://schemas.microsoft.com/office/drawing/2014/main" id="{0E862CFB-D10C-C674-4C43-8E6DB36D4F6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710551" y="4764118"/>
            <a:ext cx="139457" cy="139457"/>
          </a:xfrm>
          <a:prstGeom prst="rect">
            <a:avLst/>
          </a:prstGeom>
        </p:spPr>
      </p:pic>
      <p:sp>
        <p:nvSpPr>
          <p:cNvPr id="77" name="文本框 76">
            <a:extLst>
              <a:ext uri="{FF2B5EF4-FFF2-40B4-BE49-F238E27FC236}">
                <a16:creationId xmlns:a16="http://schemas.microsoft.com/office/drawing/2014/main" id="{DB7F8D22-1D04-DAA4-8534-AA17817AB7E3}"/>
              </a:ext>
            </a:extLst>
          </p:cNvPr>
          <p:cNvSpPr txBox="1"/>
          <p:nvPr/>
        </p:nvSpPr>
        <p:spPr>
          <a:xfrm>
            <a:off x="1176220" y="1617561"/>
            <a:ext cx="3727312" cy="31220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endParaRPr kumimoji="1" lang="en-US" altLang="zh-CN" sz="10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kumimoji="1"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固定位置服务器难以适应复杂的动态环境</a:t>
            </a:r>
            <a:endParaRPr kumimoji="1"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Ø"/>
            </a:pPr>
            <a:endParaRPr kumimoji="1"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kumimoji="1"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状态信息具有高度动态性</a:t>
            </a:r>
            <a:endParaRPr kumimoji="1"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Ø"/>
            </a:pPr>
            <a:endParaRPr kumimoji="1"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kumimoji="1"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传统方法难以解决长期优化问题</a:t>
            </a:r>
            <a:endParaRPr kumimoji="1"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Ø"/>
            </a:pPr>
            <a:endParaRPr kumimoji="1"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用户信息存在泄露风险</a:t>
            </a:r>
          </a:p>
        </p:txBody>
      </p:sp>
      <p:pic>
        <p:nvPicPr>
          <p:cNvPr id="83" name="图形 82">
            <a:extLst>
              <a:ext uri="{FF2B5EF4-FFF2-40B4-BE49-F238E27FC236}">
                <a16:creationId xmlns:a16="http://schemas.microsoft.com/office/drawing/2014/main" id="{D387B009-1027-6D4F-B1C4-C264E300587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645168" y="2277772"/>
            <a:ext cx="174970" cy="174970"/>
          </a:xfrm>
          <a:prstGeom prst="rect">
            <a:avLst/>
          </a:prstGeom>
        </p:spPr>
      </p:pic>
      <p:cxnSp>
        <p:nvCxnSpPr>
          <p:cNvPr id="84" name="直接箭头连接符 83">
            <a:extLst>
              <a:ext uri="{FF2B5EF4-FFF2-40B4-BE49-F238E27FC236}">
                <a16:creationId xmlns:a16="http://schemas.microsoft.com/office/drawing/2014/main" id="{5E84A5AA-03BA-B4BF-36A4-740C7702416C}"/>
              </a:ext>
            </a:extLst>
          </p:cNvPr>
          <p:cNvCxnSpPr>
            <a:cxnSpLocks/>
          </p:cNvCxnSpPr>
          <p:nvPr/>
        </p:nvCxnSpPr>
        <p:spPr>
          <a:xfrm flipV="1">
            <a:off x="7152651" y="2735021"/>
            <a:ext cx="611604" cy="1389312"/>
          </a:xfrm>
          <a:prstGeom prst="straightConnector1">
            <a:avLst/>
          </a:prstGeom>
          <a:ln>
            <a:solidFill>
              <a:srgbClr val="D21717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接箭头连接符 85">
            <a:extLst>
              <a:ext uri="{FF2B5EF4-FFF2-40B4-BE49-F238E27FC236}">
                <a16:creationId xmlns:a16="http://schemas.microsoft.com/office/drawing/2014/main" id="{9CE8516B-FB9E-F844-DC03-FCB654448D29}"/>
              </a:ext>
            </a:extLst>
          </p:cNvPr>
          <p:cNvCxnSpPr>
            <a:cxnSpLocks/>
          </p:cNvCxnSpPr>
          <p:nvPr/>
        </p:nvCxnSpPr>
        <p:spPr>
          <a:xfrm flipV="1">
            <a:off x="7701618" y="2735021"/>
            <a:ext cx="100526" cy="1647739"/>
          </a:xfrm>
          <a:prstGeom prst="straightConnector1">
            <a:avLst/>
          </a:prstGeom>
          <a:ln>
            <a:solidFill>
              <a:srgbClr val="D21717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接箭头连接符 87">
            <a:extLst>
              <a:ext uri="{FF2B5EF4-FFF2-40B4-BE49-F238E27FC236}">
                <a16:creationId xmlns:a16="http://schemas.microsoft.com/office/drawing/2014/main" id="{B1C8F24E-A3C3-9346-A4C0-DA37ABA86C0C}"/>
              </a:ext>
            </a:extLst>
          </p:cNvPr>
          <p:cNvCxnSpPr>
            <a:cxnSpLocks/>
          </p:cNvCxnSpPr>
          <p:nvPr/>
        </p:nvCxnSpPr>
        <p:spPr>
          <a:xfrm flipV="1">
            <a:off x="7497575" y="2740365"/>
            <a:ext cx="291541" cy="914976"/>
          </a:xfrm>
          <a:prstGeom prst="straightConnector1">
            <a:avLst/>
          </a:prstGeom>
          <a:ln>
            <a:solidFill>
              <a:srgbClr val="D21717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接箭头连接符 90">
            <a:extLst>
              <a:ext uri="{FF2B5EF4-FFF2-40B4-BE49-F238E27FC236}">
                <a16:creationId xmlns:a16="http://schemas.microsoft.com/office/drawing/2014/main" id="{A6136C33-6455-6CE6-01C5-0B7A536F79A1}"/>
              </a:ext>
            </a:extLst>
          </p:cNvPr>
          <p:cNvCxnSpPr>
            <a:cxnSpLocks/>
          </p:cNvCxnSpPr>
          <p:nvPr/>
        </p:nvCxnSpPr>
        <p:spPr>
          <a:xfrm flipH="1" flipV="1">
            <a:off x="7797410" y="2742240"/>
            <a:ext cx="123730" cy="1167106"/>
          </a:xfrm>
          <a:prstGeom prst="straightConnector1">
            <a:avLst/>
          </a:prstGeom>
          <a:ln>
            <a:solidFill>
              <a:srgbClr val="D21717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文本框 92">
            <a:extLst>
              <a:ext uri="{FF2B5EF4-FFF2-40B4-BE49-F238E27FC236}">
                <a16:creationId xmlns:a16="http://schemas.microsoft.com/office/drawing/2014/main" id="{80200CFF-8BBD-AEAF-1E95-1E87072E947F}"/>
              </a:ext>
            </a:extLst>
          </p:cNvPr>
          <p:cNvSpPr txBox="1"/>
          <p:nvPr/>
        </p:nvSpPr>
        <p:spPr>
          <a:xfrm>
            <a:off x="7241184" y="1776330"/>
            <a:ext cx="1174174" cy="538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CN" altLang="en-US" sz="1200" b="1" dirty="0">
                <a:latin typeface="宋体" panose="02010600030101010101" pitchFamily="2" charset="-122"/>
                <a:ea typeface="宋体" panose="02010600030101010101" pitchFamily="2" charset="-122"/>
              </a:rPr>
              <a:t>集中式优化需收集用户信息</a:t>
            </a:r>
          </a:p>
        </p:txBody>
      </p:sp>
      <p:sp>
        <p:nvSpPr>
          <p:cNvPr id="94" name="矩形 93">
            <a:extLst>
              <a:ext uri="{FF2B5EF4-FFF2-40B4-BE49-F238E27FC236}">
                <a16:creationId xmlns:a16="http://schemas.microsoft.com/office/drawing/2014/main" id="{50AC7EFB-CEC2-6AC1-AEBA-572AD58A0C7B}"/>
              </a:ext>
            </a:extLst>
          </p:cNvPr>
          <p:cNvSpPr/>
          <p:nvPr/>
        </p:nvSpPr>
        <p:spPr>
          <a:xfrm>
            <a:off x="1008331" y="2874803"/>
            <a:ext cx="3909658" cy="1271471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箭头: 右 94">
            <a:extLst>
              <a:ext uri="{FF2B5EF4-FFF2-40B4-BE49-F238E27FC236}">
                <a16:creationId xmlns:a16="http://schemas.microsoft.com/office/drawing/2014/main" id="{C2C69394-8E18-1B5C-236E-7B07D361C098}"/>
              </a:ext>
            </a:extLst>
          </p:cNvPr>
          <p:cNvSpPr/>
          <p:nvPr/>
        </p:nvSpPr>
        <p:spPr>
          <a:xfrm>
            <a:off x="4976907" y="3395723"/>
            <a:ext cx="595834" cy="154672"/>
          </a:xfrm>
          <a:prstGeom prst="rightArrow">
            <a:avLst>
              <a:gd name="adj1" fmla="val 50000"/>
              <a:gd name="adj2" fmla="val 118635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文本框 95">
            <a:extLst>
              <a:ext uri="{FF2B5EF4-FFF2-40B4-BE49-F238E27FC236}">
                <a16:creationId xmlns:a16="http://schemas.microsoft.com/office/drawing/2014/main" id="{B4F5DCBB-22A3-5991-B226-627400C47F7C}"/>
              </a:ext>
            </a:extLst>
          </p:cNvPr>
          <p:cNvSpPr txBox="1"/>
          <p:nvPr/>
        </p:nvSpPr>
        <p:spPr>
          <a:xfrm>
            <a:off x="5473935" y="3193307"/>
            <a:ext cx="904851" cy="538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CN" altLang="en-US" sz="1200" b="1" dirty="0">
                <a:latin typeface="宋体" panose="02010600030101010101" pitchFamily="2" charset="-122"/>
                <a:ea typeface="宋体" panose="02010600030101010101" pitchFamily="2" charset="-122"/>
              </a:rPr>
              <a:t>多智能体强化学习</a:t>
            </a:r>
          </a:p>
        </p:txBody>
      </p:sp>
      <p:sp>
        <p:nvSpPr>
          <p:cNvPr id="97" name="文本框 96">
            <a:extLst>
              <a:ext uri="{FF2B5EF4-FFF2-40B4-BE49-F238E27FC236}">
                <a16:creationId xmlns:a16="http://schemas.microsoft.com/office/drawing/2014/main" id="{53C7B4E2-210B-E4BC-7AE0-67367A046A8D}"/>
              </a:ext>
            </a:extLst>
          </p:cNvPr>
          <p:cNvSpPr txBox="1"/>
          <p:nvPr/>
        </p:nvSpPr>
        <p:spPr>
          <a:xfrm>
            <a:off x="4518057" y="4382760"/>
            <a:ext cx="1608215" cy="2983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CN" altLang="en-US" sz="1200" b="1" dirty="0">
                <a:latin typeface="宋体" panose="02010600030101010101" pitchFamily="2" charset="-122"/>
                <a:ea typeface="宋体" panose="02010600030101010101" pitchFamily="2" charset="-122"/>
              </a:rPr>
              <a:t>半分布式训练方法</a:t>
            </a:r>
          </a:p>
        </p:txBody>
      </p:sp>
      <p:sp>
        <p:nvSpPr>
          <p:cNvPr id="98" name="箭头: 右 97">
            <a:extLst>
              <a:ext uri="{FF2B5EF4-FFF2-40B4-BE49-F238E27FC236}">
                <a16:creationId xmlns:a16="http://schemas.microsoft.com/office/drawing/2014/main" id="{77CD62E1-83A5-A79C-7E1E-07F5D9D25A1B}"/>
              </a:ext>
            </a:extLst>
          </p:cNvPr>
          <p:cNvSpPr/>
          <p:nvPr/>
        </p:nvSpPr>
        <p:spPr>
          <a:xfrm>
            <a:off x="3985969" y="4470777"/>
            <a:ext cx="595834" cy="154672"/>
          </a:xfrm>
          <a:prstGeom prst="rightArrow">
            <a:avLst>
              <a:gd name="adj1" fmla="val 50000"/>
              <a:gd name="adj2" fmla="val 118635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9" name="直接箭头连接符 98">
            <a:extLst>
              <a:ext uri="{FF2B5EF4-FFF2-40B4-BE49-F238E27FC236}">
                <a16:creationId xmlns:a16="http://schemas.microsoft.com/office/drawing/2014/main" id="{9CE416BB-26D9-A9FF-9B8D-F709E46A1AD2}"/>
              </a:ext>
            </a:extLst>
          </p:cNvPr>
          <p:cNvCxnSpPr>
            <a:cxnSpLocks/>
          </p:cNvCxnSpPr>
          <p:nvPr/>
        </p:nvCxnSpPr>
        <p:spPr>
          <a:xfrm>
            <a:off x="4790384" y="2208145"/>
            <a:ext cx="2606268" cy="301465"/>
          </a:xfrm>
          <a:prstGeom prst="straightConnector1">
            <a:avLst/>
          </a:prstGeom>
          <a:ln w="9525">
            <a:solidFill>
              <a:srgbClr val="B4C7E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文本框 99">
            <a:extLst>
              <a:ext uri="{FF2B5EF4-FFF2-40B4-BE49-F238E27FC236}">
                <a16:creationId xmlns:a16="http://schemas.microsoft.com/office/drawing/2014/main" id="{93D44521-6B43-0D6F-BC56-C05CCB59A9BE}"/>
              </a:ext>
            </a:extLst>
          </p:cNvPr>
          <p:cNvSpPr txBox="1"/>
          <p:nvPr/>
        </p:nvSpPr>
        <p:spPr>
          <a:xfrm>
            <a:off x="5361342" y="1784382"/>
            <a:ext cx="1520519" cy="5520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CN" altLang="en-US" sz="1200" dirty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利用</a:t>
            </a:r>
            <a:r>
              <a:rPr kumimoji="1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无人机构建灵活的边缘计算平台</a:t>
            </a:r>
            <a:endParaRPr kumimoji="1" lang="zh-CN" altLang="en-US" sz="1200" dirty="0">
              <a:latin typeface="Source Han Sans SC Normal" panose="020B0400000000000000" pitchFamily="34" charset="-128"/>
              <a:ea typeface="Source Han Sans SC Normal" panose="020B0400000000000000" pitchFamily="34" charset="-128"/>
            </a:endParaRPr>
          </a:p>
        </p:txBody>
      </p:sp>
      <p:pic>
        <p:nvPicPr>
          <p:cNvPr id="3" name="图形 2">
            <a:extLst>
              <a:ext uri="{FF2B5EF4-FFF2-40B4-BE49-F238E27FC236}">
                <a16:creationId xmlns:a16="http://schemas.microsoft.com/office/drawing/2014/main" id="{3A74807A-4D0D-671F-31E0-82271464877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369918" y="3649691"/>
            <a:ext cx="339382" cy="352832"/>
          </a:xfrm>
          <a:prstGeom prst="rect">
            <a:avLst/>
          </a:prstGeom>
        </p:spPr>
      </p:pic>
      <p:pic>
        <p:nvPicPr>
          <p:cNvPr id="4" name="图形 3">
            <a:extLst>
              <a:ext uri="{FF2B5EF4-FFF2-40B4-BE49-F238E27FC236}">
                <a16:creationId xmlns:a16="http://schemas.microsoft.com/office/drawing/2014/main" id="{9568FCA6-48E1-1B85-B42E-4D393595BC0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800181" y="3918685"/>
            <a:ext cx="339382" cy="352832"/>
          </a:xfrm>
          <a:prstGeom prst="rect">
            <a:avLst/>
          </a:prstGeom>
        </p:spPr>
      </p:pic>
      <p:pic>
        <p:nvPicPr>
          <p:cNvPr id="5" name="图形 4">
            <a:extLst>
              <a:ext uri="{FF2B5EF4-FFF2-40B4-BE49-F238E27FC236}">
                <a16:creationId xmlns:a16="http://schemas.microsoft.com/office/drawing/2014/main" id="{42BD3E27-3E04-9B82-9896-8C39804AC70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014009" y="4141574"/>
            <a:ext cx="339382" cy="352832"/>
          </a:xfrm>
          <a:prstGeom prst="rect">
            <a:avLst/>
          </a:prstGeom>
        </p:spPr>
      </p:pic>
      <p:pic>
        <p:nvPicPr>
          <p:cNvPr id="6" name="图形 5">
            <a:extLst>
              <a:ext uri="{FF2B5EF4-FFF2-40B4-BE49-F238E27FC236}">
                <a16:creationId xmlns:a16="http://schemas.microsoft.com/office/drawing/2014/main" id="{1B431A87-0A15-F440-9F02-D1926BCC95C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559814" y="4394229"/>
            <a:ext cx="339382" cy="352832"/>
          </a:xfrm>
          <a:prstGeom prst="rect">
            <a:avLst/>
          </a:prstGeom>
        </p:spPr>
      </p:pic>
      <p:pic>
        <p:nvPicPr>
          <p:cNvPr id="7" name="图形 6">
            <a:extLst>
              <a:ext uri="{FF2B5EF4-FFF2-40B4-BE49-F238E27FC236}">
                <a16:creationId xmlns:a16="http://schemas.microsoft.com/office/drawing/2014/main" id="{17CA8147-B601-9D76-E1FD-B44A9931E28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796325" y="3510736"/>
            <a:ext cx="339382" cy="352832"/>
          </a:xfrm>
          <a:prstGeom prst="rect">
            <a:avLst/>
          </a:prstGeom>
        </p:spPr>
      </p:pic>
      <p:pic>
        <p:nvPicPr>
          <p:cNvPr id="14" name="图形 13">
            <a:extLst>
              <a:ext uri="{FF2B5EF4-FFF2-40B4-BE49-F238E27FC236}">
                <a16:creationId xmlns:a16="http://schemas.microsoft.com/office/drawing/2014/main" id="{8E440EA6-68E7-56C8-C4D8-010CE975F6A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9802045" y="3687512"/>
            <a:ext cx="430262" cy="372848"/>
          </a:xfrm>
          <a:prstGeom prst="rect">
            <a:avLst/>
          </a:prstGeom>
        </p:spPr>
      </p:pic>
      <p:pic>
        <p:nvPicPr>
          <p:cNvPr id="45" name="图形 44">
            <a:extLst>
              <a:ext uri="{FF2B5EF4-FFF2-40B4-BE49-F238E27FC236}">
                <a16:creationId xmlns:a16="http://schemas.microsoft.com/office/drawing/2014/main" id="{3A1F5C8E-B043-D744-9133-5C91B59F533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440432" y="3816099"/>
            <a:ext cx="430262" cy="372848"/>
          </a:xfrm>
          <a:prstGeom prst="rect">
            <a:avLst/>
          </a:prstGeom>
        </p:spPr>
      </p:pic>
      <p:pic>
        <p:nvPicPr>
          <p:cNvPr id="47" name="图形 46">
            <a:extLst>
              <a:ext uri="{FF2B5EF4-FFF2-40B4-BE49-F238E27FC236}">
                <a16:creationId xmlns:a16="http://schemas.microsoft.com/office/drawing/2014/main" id="{8280BCC2-9F8C-B76D-DB2C-FE50D4521FC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010170" y="4271517"/>
            <a:ext cx="430262" cy="372848"/>
          </a:xfrm>
          <a:prstGeom prst="rect">
            <a:avLst/>
          </a:prstGeom>
        </p:spPr>
      </p:pic>
      <p:pic>
        <p:nvPicPr>
          <p:cNvPr id="49" name="图形 48">
            <a:extLst>
              <a:ext uri="{FF2B5EF4-FFF2-40B4-BE49-F238E27FC236}">
                <a16:creationId xmlns:a16="http://schemas.microsoft.com/office/drawing/2014/main" id="{302A623C-9A1B-2D42-35C7-1004F3600B1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551506" y="4881763"/>
            <a:ext cx="430262" cy="372848"/>
          </a:xfrm>
          <a:prstGeom prst="rect">
            <a:avLst/>
          </a:prstGeom>
        </p:spPr>
      </p:pic>
      <p:pic>
        <p:nvPicPr>
          <p:cNvPr id="50" name="图形 49">
            <a:extLst>
              <a:ext uri="{FF2B5EF4-FFF2-40B4-BE49-F238E27FC236}">
                <a16:creationId xmlns:a16="http://schemas.microsoft.com/office/drawing/2014/main" id="{236229FE-85B6-CF72-5AE9-F00D05A15FE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9380976" y="4923152"/>
            <a:ext cx="430262" cy="372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647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" grpId="0"/>
      <p:bldP spid="94" grpId="0" animBg="1"/>
      <p:bldP spid="95" grpId="0" animBg="1"/>
      <p:bldP spid="96" grpId="0"/>
      <p:bldP spid="97" grpId="0"/>
      <p:bldP spid="98" grpId="0" animBg="1"/>
      <p:bldP spid="10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>
            <a:extLst>
              <a:ext uri="{FF2B5EF4-FFF2-40B4-BE49-F238E27FC236}">
                <a16:creationId xmlns:a16="http://schemas.microsoft.com/office/drawing/2014/main" id="{6374E659-06E0-4042-A6BE-6D6977EDB906}"/>
              </a:ext>
            </a:extLst>
          </p:cNvPr>
          <p:cNvGrpSpPr/>
          <p:nvPr/>
        </p:nvGrpSpPr>
        <p:grpSpPr>
          <a:xfrm>
            <a:off x="0" y="-1"/>
            <a:ext cx="12192000" cy="6858002"/>
            <a:chOff x="0" y="-1"/>
            <a:chExt cx="12192000" cy="6858002"/>
          </a:xfrm>
        </p:grpSpPr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0CC1B4B5-E5B8-2A43-9A48-2F89B549D080}"/>
                </a:ext>
              </a:extLst>
            </p:cNvPr>
            <p:cNvSpPr/>
            <p:nvPr/>
          </p:nvSpPr>
          <p:spPr>
            <a:xfrm>
              <a:off x="0" y="-1"/>
              <a:ext cx="12192000" cy="706266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lumMod val="94000"/>
                    <a:lumOff val="6000"/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D4F07EFB-540A-724B-9E1F-F818ED17200A}"/>
                </a:ext>
              </a:extLst>
            </p:cNvPr>
            <p:cNvSpPr/>
            <p:nvPr/>
          </p:nvSpPr>
          <p:spPr>
            <a:xfrm>
              <a:off x="0" y="708047"/>
              <a:ext cx="12192000" cy="132378"/>
            </a:xfrm>
            <a:prstGeom prst="rect">
              <a:avLst/>
            </a:prstGeom>
            <a:gradFill>
              <a:gsLst>
                <a:gs pos="0">
                  <a:srgbClr val="C00000">
                    <a:alpha val="32000"/>
                  </a:srgbClr>
                </a:gs>
                <a:gs pos="100000">
                  <a:srgbClr val="C00000">
                    <a:lumMod val="94000"/>
                    <a:lumOff val="6000"/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42ED7E07-E277-2E45-9597-D2C1BF897BF5}"/>
                </a:ext>
              </a:extLst>
            </p:cNvPr>
            <p:cNvSpPr/>
            <p:nvPr/>
          </p:nvSpPr>
          <p:spPr>
            <a:xfrm>
              <a:off x="0" y="6453336"/>
              <a:ext cx="12192000" cy="404665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lumMod val="94000"/>
                    <a:lumOff val="6000"/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013B0796-67A9-7A4F-99B7-6AB9E5A66374}"/>
              </a:ext>
            </a:extLst>
          </p:cNvPr>
          <p:cNvGrpSpPr/>
          <p:nvPr/>
        </p:nvGrpSpPr>
        <p:grpSpPr>
          <a:xfrm>
            <a:off x="133400" y="140547"/>
            <a:ext cx="11901234" cy="6795389"/>
            <a:chOff x="133400" y="140547"/>
            <a:chExt cx="11901234" cy="6795389"/>
          </a:xfrm>
        </p:grpSpPr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DB7E1B58-9D91-E647-98E1-D1BA4C6BE16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alphaModFix amt="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840416" y="140547"/>
              <a:ext cx="2031325" cy="403124"/>
            </a:xfrm>
            <a:prstGeom prst="rect">
              <a:avLst/>
            </a:prstGeom>
          </p:spPr>
        </p:pic>
        <p:pic>
          <p:nvPicPr>
            <p:cNvPr id="22" name="图片 21">
              <a:extLst>
                <a:ext uri="{FF2B5EF4-FFF2-40B4-BE49-F238E27FC236}">
                  <a16:creationId xmlns:a16="http://schemas.microsoft.com/office/drawing/2014/main" id="{F093D6A0-9471-534D-8074-6AD08E477CD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alphaModFix amt="5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996245" y="6572902"/>
              <a:ext cx="3038389" cy="185483"/>
            </a:xfrm>
            <a:prstGeom prst="rect">
              <a:avLst/>
            </a:prstGeom>
          </p:spPr>
        </p:pic>
        <p:pic>
          <p:nvPicPr>
            <p:cNvPr id="23" name="图片 22" descr="图片包含 游戏机, 画, 钟表&#10;&#10;描述已自动生成">
              <a:extLst>
                <a:ext uri="{FF2B5EF4-FFF2-40B4-BE49-F238E27FC236}">
                  <a16:creationId xmlns:a16="http://schemas.microsoft.com/office/drawing/2014/main" id="{93EED181-B044-3040-8B50-7E365D6E1D0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33400" y="6453336"/>
              <a:ext cx="2362200" cy="482600"/>
            </a:xfrm>
            <a:prstGeom prst="rect">
              <a:avLst/>
            </a:prstGeom>
          </p:spPr>
        </p:pic>
      </p:grpSp>
      <p:sp>
        <p:nvSpPr>
          <p:cNvPr id="26" name="文本框 25">
            <a:extLst>
              <a:ext uri="{FF2B5EF4-FFF2-40B4-BE49-F238E27FC236}">
                <a16:creationId xmlns:a16="http://schemas.microsoft.com/office/drawing/2014/main" id="{82F18CD3-DE75-C848-9FBA-320AB9E7D598}"/>
              </a:ext>
            </a:extLst>
          </p:cNvPr>
          <p:cNvSpPr txBox="1"/>
          <p:nvPr/>
        </p:nvSpPr>
        <p:spPr>
          <a:xfrm>
            <a:off x="175107" y="116852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2</a:t>
            </a:r>
            <a:endParaRPr kumimoji="1" lang="zh-CN" altLang="en-US" sz="2400" b="1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27" name="直线连接符 26">
            <a:extLst>
              <a:ext uri="{FF2B5EF4-FFF2-40B4-BE49-F238E27FC236}">
                <a16:creationId xmlns:a16="http://schemas.microsoft.com/office/drawing/2014/main" id="{CF6F5025-52DE-844A-8B12-050285F53236}"/>
              </a:ext>
            </a:extLst>
          </p:cNvPr>
          <p:cNvCxnSpPr/>
          <p:nvPr/>
        </p:nvCxnSpPr>
        <p:spPr>
          <a:xfrm>
            <a:off x="839416" y="124472"/>
            <a:ext cx="0" cy="4188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>
            <a:extLst>
              <a:ext uri="{FF2B5EF4-FFF2-40B4-BE49-F238E27FC236}">
                <a16:creationId xmlns:a16="http://schemas.microsoft.com/office/drawing/2014/main" id="{B572B192-1A8B-0944-BC5E-3183B0CBCBA6}"/>
              </a:ext>
            </a:extLst>
          </p:cNvPr>
          <p:cNvSpPr txBox="1"/>
          <p:nvPr/>
        </p:nvSpPr>
        <p:spPr>
          <a:xfrm>
            <a:off x="1008331" y="124472"/>
            <a:ext cx="27158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400" b="1" spc="3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System Model</a:t>
            </a:r>
            <a:endParaRPr kumimoji="1" lang="zh-CN" altLang="en-US" sz="2400" b="1" spc="300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3" name="流程图: 延期 32">
            <a:extLst>
              <a:ext uri="{FF2B5EF4-FFF2-40B4-BE49-F238E27FC236}">
                <a16:creationId xmlns:a16="http://schemas.microsoft.com/office/drawing/2014/main" id="{BDFC99F3-490F-4111-A057-EB7EF8A4C71F}"/>
              </a:ext>
            </a:extLst>
          </p:cNvPr>
          <p:cNvSpPr/>
          <p:nvPr/>
        </p:nvSpPr>
        <p:spPr>
          <a:xfrm flipH="1">
            <a:off x="11644609" y="5559031"/>
            <a:ext cx="544378" cy="524232"/>
          </a:xfrm>
          <a:prstGeom prst="flowChartDelay">
            <a:avLst/>
          </a:prstGeom>
          <a:solidFill>
            <a:srgbClr val="D2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5</a:t>
            </a:r>
            <a:endParaRPr lang="zh-CN" altLang="en-US" dirty="0"/>
          </a:p>
        </p:txBody>
      </p:sp>
      <p:sp>
        <p:nvSpPr>
          <p:cNvPr id="13" name="Rectangle 1037">
            <a:extLst>
              <a:ext uri="{FF2B5EF4-FFF2-40B4-BE49-F238E27FC236}">
                <a16:creationId xmlns:a16="http://schemas.microsoft.com/office/drawing/2014/main" id="{7A9141C4-CB1C-4B6D-BE1C-040037B0F7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8" name="Rectangle 1039">
            <a:extLst>
              <a:ext uri="{FF2B5EF4-FFF2-40B4-BE49-F238E27FC236}">
                <a16:creationId xmlns:a16="http://schemas.microsoft.com/office/drawing/2014/main" id="{E2791B12-027B-41ED-9F1D-DE93856D66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1" name="Rectangle 1047">
            <a:extLst>
              <a:ext uri="{FF2B5EF4-FFF2-40B4-BE49-F238E27FC236}">
                <a16:creationId xmlns:a16="http://schemas.microsoft.com/office/drawing/2014/main" id="{3330405B-B09B-4D60-B6B2-5E2A3813C0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3" name="Rectangle 1063">
            <a:extLst>
              <a:ext uri="{FF2B5EF4-FFF2-40B4-BE49-F238E27FC236}">
                <a16:creationId xmlns:a16="http://schemas.microsoft.com/office/drawing/2014/main" id="{44BB4580-664C-4B97-8CEA-3162489402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5" name="Rectangle 1073">
            <a:extLst>
              <a:ext uri="{FF2B5EF4-FFF2-40B4-BE49-F238E27FC236}">
                <a16:creationId xmlns:a16="http://schemas.microsoft.com/office/drawing/2014/main" id="{93FB1478-C4C3-40A1-9178-7A15A919D6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7" name="Rectangle 1084">
            <a:extLst>
              <a:ext uri="{FF2B5EF4-FFF2-40B4-BE49-F238E27FC236}">
                <a16:creationId xmlns:a16="http://schemas.microsoft.com/office/drawing/2014/main" id="{E5BD3ADF-42A0-4E4E-93C7-8F6CDB3B45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9" name="Rectangle 1086">
            <a:extLst>
              <a:ext uri="{FF2B5EF4-FFF2-40B4-BE49-F238E27FC236}">
                <a16:creationId xmlns:a16="http://schemas.microsoft.com/office/drawing/2014/main" id="{9C2D54D3-6237-470C-8331-51F98664E1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1" name="Rectangle 1088">
            <a:extLst>
              <a:ext uri="{FF2B5EF4-FFF2-40B4-BE49-F238E27FC236}">
                <a16:creationId xmlns:a16="http://schemas.microsoft.com/office/drawing/2014/main" id="{547B3789-0544-4F2D-A33E-D9815472BE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2" name="Rectangle 1129">
            <a:extLst>
              <a:ext uri="{FF2B5EF4-FFF2-40B4-BE49-F238E27FC236}">
                <a16:creationId xmlns:a16="http://schemas.microsoft.com/office/drawing/2014/main" id="{86240A8A-1596-4876-A30F-8AA98604E6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4" name="Rectangle 1140">
            <a:extLst>
              <a:ext uri="{FF2B5EF4-FFF2-40B4-BE49-F238E27FC236}">
                <a16:creationId xmlns:a16="http://schemas.microsoft.com/office/drawing/2014/main" id="{0D47A9B0-1B71-4029-8086-B20993A6EB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6" name="Rectangle 1152">
            <a:extLst>
              <a:ext uri="{FF2B5EF4-FFF2-40B4-BE49-F238E27FC236}">
                <a16:creationId xmlns:a16="http://schemas.microsoft.com/office/drawing/2014/main" id="{24E100C7-DA1A-43CF-9C6F-A0564FB88E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8" name="Rectangle 1154">
            <a:extLst>
              <a:ext uri="{FF2B5EF4-FFF2-40B4-BE49-F238E27FC236}">
                <a16:creationId xmlns:a16="http://schemas.microsoft.com/office/drawing/2014/main" id="{1F956104-88E1-4503-9745-5713D3A29B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0" name="Rectangle 1180">
            <a:extLst>
              <a:ext uri="{FF2B5EF4-FFF2-40B4-BE49-F238E27FC236}">
                <a16:creationId xmlns:a16="http://schemas.microsoft.com/office/drawing/2014/main" id="{CB92BF8A-48B4-4C6B-BB2A-174A9D31AF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C2CE624-EF8D-2C40-A56A-C9C2CDA3A6E0}"/>
              </a:ext>
            </a:extLst>
          </p:cNvPr>
          <p:cNvSpPr txBox="1"/>
          <p:nvPr/>
        </p:nvSpPr>
        <p:spPr>
          <a:xfrm>
            <a:off x="133400" y="832717"/>
            <a:ext cx="5268643" cy="4356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l"/>
            </a:pPr>
            <a:r>
              <a:rPr kumimoji="1"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无人机辅助的边缘计算通信系统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EBA33A56-808B-8861-10C2-43753BE2FBDF}"/>
                  </a:ext>
                </a:extLst>
              </p:cNvPr>
              <p:cNvSpPr txBox="1"/>
              <p:nvPr/>
            </p:nvSpPr>
            <p:spPr>
              <a:xfrm>
                <a:off x="510479" y="1381649"/>
                <a:ext cx="4314835" cy="48482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kumimoji="1" lang="zh-CN" altLang="en-US" sz="16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场景设置</a:t>
                </a:r>
                <a:endParaRPr kumimoji="1" lang="en-US" altLang="zh-CN" sz="1600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pPr marL="285750" indent="-285750">
                  <a:lnSpc>
                    <a:spcPct val="130000"/>
                  </a:lnSpc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kumimoji="1" lang="zh-CN" altLang="en-US" sz="1600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kumimoji="1" lang="zh-CN" altLang="en-US" sz="16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架无人机作为边缘运算节点</a:t>
                </a:r>
                <a:endParaRPr kumimoji="1" lang="en-US" altLang="zh-CN" sz="1600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pPr marL="285750" indent="-285750">
                  <a:lnSpc>
                    <a:spcPct val="130000"/>
                  </a:lnSpc>
                  <a:buFont typeface="Wingdings" panose="05000000000000000000" pitchFamily="2" charset="2"/>
                  <a:buChar char="Ø"/>
                </a:pPr>
                <a:endParaRPr kumimoji="1" lang="en-US" altLang="zh-CN" sz="800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pPr marL="285750" indent="-285750">
                  <a:lnSpc>
                    <a:spcPct val="130000"/>
                  </a:lnSpc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kumimoji="1" lang="en-US" altLang="zh-CN" sz="1600" b="0" i="1" dirty="0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kumimoji="1" lang="zh-CN" altLang="en-US" sz="16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个用户设备 </a:t>
                </a:r>
                <a:r>
                  <a:rPr kumimoji="1" lang="en-US" altLang="zh-CN" sz="16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(</a:t>
                </a:r>
                <a14:m>
                  <m:oMath xmlns:m="http://schemas.openxmlformats.org/officeDocument/2006/math">
                    <m:r>
                      <a:rPr kumimoji="1" lang="en-US" altLang="zh-CN" sz="160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kumimoji="1" lang="en-US" altLang="zh-CN" sz="1600" i="0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kumimoji="1" lang="en-US" altLang="zh-CN" sz="160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kumimoji="1" lang="en-US" altLang="zh-CN" sz="16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)</a:t>
                </a:r>
              </a:p>
              <a:p>
                <a:pPr marL="285750" indent="-285750">
                  <a:lnSpc>
                    <a:spcPct val="130000"/>
                  </a:lnSpc>
                  <a:buFont typeface="Wingdings" panose="05000000000000000000" pitchFamily="2" charset="2"/>
                  <a:buChar char="Ø"/>
                </a:pPr>
                <a:endParaRPr kumimoji="1" lang="en-US" altLang="zh-CN" sz="800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pPr marL="285750" indent="-285750">
                  <a:lnSpc>
                    <a:spcPct val="130000"/>
                  </a:lnSpc>
                  <a:buFont typeface="Wingdings" panose="05000000000000000000" pitchFamily="2" charset="2"/>
                  <a:buChar char="Ø"/>
                </a:pPr>
                <a:r>
                  <a:rPr kumimoji="1" lang="zh-CN" altLang="en-US" sz="16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无人机按照半径为</a:t>
                </a:r>
                <a14:m>
                  <m:oMath xmlns:m="http://schemas.openxmlformats.org/officeDocument/2006/math">
                    <m:r>
                      <a:rPr kumimoji="1" lang="en-US" altLang="zh-CN" sz="16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𝑅</m:t>
                    </m:r>
                  </m:oMath>
                </a14:m>
                <a:r>
                  <a:rPr kumimoji="1" lang="zh-CN" altLang="en-US" sz="16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的圆形轨迹匀速飞行</a:t>
                </a:r>
                <a:endParaRPr kumimoji="1" lang="en-US" altLang="zh-CN" sz="1600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pPr marL="285750" indent="-285750">
                  <a:lnSpc>
                    <a:spcPct val="130000"/>
                  </a:lnSpc>
                  <a:buFont typeface="Wingdings" panose="05000000000000000000" pitchFamily="2" charset="2"/>
                  <a:buChar char="Ø"/>
                </a:pPr>
                <a:endParaRPr kumimoji="1" lang="en-US" altLang="zh-CN" sz="800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pPr marL="285750" indent="-285750">
                  <a:lnSpc>
                    <a:spcPct val="130000"/>
                  </a:lnSpc>
                  <a:buFont typeface="Wingdings" panose="05000000000000000000" pitchFamily="2" charset="2"/>
                  <a:buChar char="Ø"/>
                </a:pPr>
                <a:r>
                  <a:rPr kumimoji="1" lang="zh-CN" altLang="en-US" sz="16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各用户在每个时隙生成待执行任务，并选择在本地执行或卸载到一个</a:t>
                </a:r>
                <a:r>
                  <a:rPr kumimoji="1" lang="en-US" altLang="zh-CN" sz="16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UAV</a:t>
                </a:r>
                <a:r>
                  <a:rPr kumimoji="1" lang="zh-CN" altLang="en-US" sz="16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上执行（任务无法被拆分至多个设备上执行）</a:t>
                </a:r>
                <a:endParaRPr kumimoji="1" lang="en-US" altLang="zh-CN" sz="1600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pPr marL="285750" indent="-285750">
                  <a:lnSpc>
                    <a:spcPct val="130000"/>
                  </a:lnSpc>
                  <a:buFont typeface="Wingdings" panose="05000000000000000000" pitchFamily="2" charset="2"/>
                  <a:buChar char="Ø"/>
                </a:pPr>
                <a:endParaRPr kumimoji="1" lang="en-US" altLang="zh-CN" sz="800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pPr marL="285750" indent="-285750">
                  <a:lnSpc>
                    <a:spcPct val="130000"/>
                  </a:lnSpc>
                  <a:buFont typeface="Wingdings" panose="05000000000000000000" pitchFamily="2" charset="2"/>
                  <a:buChar char="Ø"/>
                </a:pPr>
                <a:r>
                  <a:rPr kumimoji="1" lang="zh-CN" altLang="en-US" sz="16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对于用户</a:t>
                </a:r>
                <a14:m>
                  <m:oMath xmlns:m="http://schemas.openxmlformats.org/officeDocument/2006/math">
                    <m:r>
                      <a:rPr kumimoji="1" lang="en-US" altLang="zh-CN" sz="1600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kumimoji="1" lang="zh-CN" altLang="en-US" sz="16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，将其在</a:t>
                </a:r>
                <a14:m>
                  <m:oMath xmlns:m="http://schemas.openxmlformats.org/officeDocument/2006/math">
                    <m:r>
                      <a:rPr kumimoji="1" lang="en-US" altLang="zh-CN" sz="1600" i="1" dirty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𝑡</m:t>
                    </m:r>
                  </m:oMath>
                </a14:m>
                <a:r>
                  <a:rPr kumimoji="1" lang="zh-CN" altLang="en-US" sz="16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时隙生成的任务描述为</a:t>
                </a:r>
                <a:endParaRPr kumimoji="1" lang="en-US" altLang="zh-CN" sz="1600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pPr>
                  <a:lnSpc>
                    <a:spcPct val="130000"/>
                  </a:lnSpc>
                </a:pPr>
                <a:r>
                  <a:rPr kumimoji="1" lang="zh-CN" altLang="en-US" sz="16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   </a:t>
                </a:r>
                <a:endParaRPr kumimoji="1" lang="en-US" altLang="zh-CN" sz="1600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pPr>
                  <a:lnSpc>
                    <a:spcPct val="130000"/>
                  </a:lnSpc>
                </a:pPr>
                <a:endParaRPr kumimoji="1" lang="en-US" altLang="zh-CN" sz="1100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pPr>
                  <a:lnSpc>
                    <a:spcPct val="130000"/>
                  </a:lnSpc>
                </a:pPr>
                <a:r>
                  <a:rPr kumimoji="1" lang="zh-CN" altLang="en-US" sz="16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     所需运算周期 数据大小 最大等待时间</a:t>
                </a:r>
                <a:endParaRPr kumimoji="1" lang="en-US" altLang="zh-CN" sz="1600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pPr marL="285750" indent="-285750">
                  <a:lnSpc>
                    <a:spcPct val="130000"/>
                  </a:lnSpc>
                  <a:buFont typeface="Wingdings" panose="05000000000000000000" pitchFamily="2" charset="2"/>
                  <a:buChar char="Ø"/>
                </a:pPr>
                <a:endParaRPr kumimoji="1" lang="en-US" altLang="zh-CN" sz="1600" i="1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pPr marL="285750" indent="-285750">
                  <a:lnSpc>
                    <a:spcPct val="130000"/>
                  </a:lnSpc>
                  <a:buFont typeface="Wingdings" panose="05000000000000000000" pitchFamily="2" charset="2"/>
                  <a:buChar char="Ø"/>
                </a:pPr>
                <a:endParaRPr kumimoji="1" lang="zh-CN" altLang="en-US" sz="1600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EBA33A56-808B-8861-10C2-43753BE2FB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479" y="1381649"/>
                <a:ext cx="4314835" cy="4848250"/>
              </a:xfrm>
              <a:prstGeom prst="rect">
                <a:avLst/>
              </a:prstGeom>
              <a:blipFill>
                <a:blip r:embed="rId7"/>
                <a:stretch>
                  <a:fillRect l="-8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图片 8">
            <a:extLst>
              <a:ext uri="{FF2B5EF4-FFF2-40B4-BE49-F238E27FC236}">
                <a16:creationId xmlns:a16="http://schemas.microsoft.com/office/drawing/2014/main" id="{6FDD5C82-D067-D965-839F-7EF3BE32B13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12776" y="1691920"/>
            <a:ext cx="6326865" cy="3669778"/>
          </a:xfrm>
          <a:prstGeom prst="rect">
            <a:avLst/>
          </a:prstGeom>
        </p:spPr>
      </p:pic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DC8AAC00-08C7-0EBC-6C85-9B322FCB995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18702038"/>
              </p:ext>
            </p:extLst>
          </p:nvPr>
        </p:nvGraphicFramePr>
        <p:xfrm>
          <a:off x="5384800" y="3454400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914400" imgH="198720" progId="Equation.DSMT4">
                  <p:embed/>
                </p:oleObj>
              </mc:Choice>
              <mc:Fallback>
                <p:oleObj name="Equation" r:id="rId9" imgW="914400" imgH="1987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384800" y="3454400"/>
                        <a:ext cx="914400" cy="198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1EE16665-4FA2-AA2F-A11F-4D5538A08FB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00511642"/>
              </p:ext>
            </p:extLst>
          </p:nvPr>
        </p:nvGraphicFramePr>
        <p:xfrm>
          <a:off x="1564476" y="4584358"/>
          <a:ext cx="1862248" cy="3325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1422360" imgH="253800" progId="Equation.DSMT4">
                  <p:embed/>
                </p:oleObj>
              </mc:Choice>
              <mc:Fallback>
                <p:oleObj name="Equation" r:id="rId11" imgW="142236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564476" y="4584358"/>
                        <a:ext cx="1862248" cy="33254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D28E86DF-CC5E-E32D-8E8E-EC651541CDC1}"/>
              </a:ext>
            </a:extLst>
          </p:cNvPr>
          <p:cNvCxnSpPr>
            <a:cxnSpLocks/>
          </p:cNvCxnSpPr>
          <p:nvPr/>
        </p:nvCxnSpPr>
        <p:spPr>
          <a:xfrm flipH="1">
            <a:off x="1729946" y="4850027"/>
            <a:ext cx="599303" cy="271849"/>
          </a:xfrm>
          <a:prstGeom prst="straightConnector1">
            <a:avLst/>
          </a:prstGeom>
          <a:ln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3C686409-FC63-514C-F8F5-7ACBC7D9659B}"/>
              </a:ext>
            </a:extLst>
          </p:cNvPr>
          <p:cNvCxnSpPr>
            <a:cxnSpLocks/>
          </p:cNvCxnSpPr>
          <p:nvPr/>
        </p:nvCxnSpPr>
        <p:spPr>
          <a:xfrm>
            <a:off x="2841166" y="4864437"/>
            <a:ext cx="0" cy="270000"/>
          </a:xfrm>
          <a:prstGeom prst="straightConnector1">
            <a:avLst/>
          </a:prstGeom>
          <a:ln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ADA7FBFC-6D29-A94D-BAF2-45F8C844DEBE}"/>
              </a:ext>
            </a:extLst>
          </p:cNvPr>
          <p:cNvCxnSpPr>
            <a:cxnSpLocks/>
          </p:cNvCxnSpPr>
          <p:nvPr/>
        </p:nvCxnSpPr>
        <p:spPr>
          <a:xfrm>
            <a:off x="3288438" y="4838177"/>
            <a:ext cx="650203" cy="308411"/>
          </a:xfrm>
          <a:prstGeom prst="straightConnector1">
            <a:avLst/>
          </a:prstGeom>
          <a:ln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93193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>
            <a:extLst>
              <a:ext uri="{FF2B5EF4-FFF2-40B4-BE49-F238E27FC236}">
                <a16:creationId xmlns:a16="http://schemas.microsoft.com/office/drawing/2014/main" id="{6374E659-06E0-4042-A6BE-6D6977EDB906}"/>
              </a:ext>
            </a:extLst>
          </p:cNvPr>
          <p:cNvGrpSpPr/>
          <p:nvPr/>
        </p:nvGrpSpPr>
        <p:grpSpPr>
          <a:xfrm>
            <a:off x="0" y="-1"/>
            <a:ext cx="12192000" cy="6858002"/>
            <a:chOff x="0" y="-1"/>
            <a:chExt cx="12192000" cy="6858002"/>
          </a:xfrm>
        </p:grpSpPr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0CC1B4B5-E5B8-2A43-9A48-2F89B549D080}"/>
                </a:ext>
              </a:extLst>
            </p:cNvPr>
            <p:cNvSpPr/>
            <p:nvPr/>
          </p:nvSpPr>
          <p:spPr>
            <a:xfrm>
              <a:off x="0" y="-1"/>
              <a:ext cx="12192000" cy="706266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lumMod val="94000"/>
                    <a:lumOff val="6000"/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D4F07EFB-540A-724B-9E1F-F818ED17200A}"/>
                </a:ext>
              </a:extLst>
            </p:cNvPr>
            <p:cNvSpPr/>
            <p:nvPr/>
          </p:nvSpPr>
          <p:spPr>
            <a:xfrm>
              <a:off x="0" y="708047"/>
              <a:ext cx="12192000" cy="132378"/>
            </a:xfrm>
            <a:prstGeom prst="rect">
              <a:avLst/>
            </a:prstGeom>
            <a:gradFill>
              <a:gsLst>
                <a:gs pos="0">
                  <a:srgbClr val="C00000">
                    <a:alpha val="32000"/>
                  </a:srgbClr>
                </a:gs>
                <a:gs pos="100000">
                  <a:srgbClr val="C00000">
                    <a:lumMod val="94000"/>
                    <a:lumOff val="6000"/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42ED7E07-E277-2E45-9597-D2C1BF897BF5}"/>
                </a:ext>
              </a:extLst>
            </p:cNvPr>
            <p:cNvSpPr/>
            <p:nvPr/>
          </p:nvSpPr>
          <p:spPr>
            <a:xfrm>
              <a:off x="0" y="6453336"/>
              <a:ext cx="12192000" cy="404665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lumMod val="94000"/>
                    <a:lumOff val="6000"/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013B0796-67A9-7A4F-99B7-6AB9E5A66374}"/>
              </a:ext>
            </a:extLst>
          </p:cNvPr>
          <p:cNvGrpSpPr/>
          <p:nvPr/>
        </p:nvGrpSpPr>
        <p:grpSpPr>
          <a:xfrm>
            <a:off x="133400" y="140547"/>
            <a:ext cx="11901234" cy="6795389"/>
            <a:chOff x="133400" y="140547"/>
            <a:chExt cx="11901234" cy="6795389"/>
          </a:xfrm>
        </p:grpSpPr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DB7E1B58-9D91-E647-98E1-D1BA4C6BE16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alphaModFix amt="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840416" y="140547"/>
              <a:ext cx="2031325" cy="403124"/>
            </a:xfrm>
            <a:prstGeom prst="rect">
              <a:avLst/>
            </a:prstGeom>
          </p:spPr>
        </p:pic>
        <p:pic>
          <p:nvPicPr>
            <p:cNvPr id="22" name="图片 21">
              <a:extLst>
                <a:ext uri="{FF2B5EF4-FFF2-40B4-BE49-F238E27FC236}">
                  <a16:creationId xmlns:a16="http://schemas.microsoft.com/office/drawing/2014/main" id="{F093D6A0-9471-534D-8074-6AD08E477CD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alphaModFix amt="5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996245" y="6572902"/>
              <a:ext cx="3038389" cy="185483"/>
            </a:xfrm>
            <a:prstGeom prst="rect">
              <a:avLst/>
            </a:prstGeom>
          </p:spPr>
        </p:pic>
        <p:pic>
          <p:nvPicPr>
            <p:cNvPr id="23" name="图片 22" descr="图片包含 游戏机, 画, 钟表&#10;&#10;描述已自动生成">
              <a:extLst>
                <a:ext uri="{FF2B5EF4-FFF2-40B4-BE49-F238E27FC236}">
                  <a16:creationId xmlns:a16="http://schemas.microsoft.com/office/drawing/2014/main" id="{93EED181-B044-3040-8B50-7E365D6E1D0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33400" y="6453336"/>
              <a:ext cx="2362200" cy="482600"/>
            </a:xfrm>
            <a:prstGeom prst="rect">
              <a:avLst/>
            </a:prstGeom>
          </p:spPr>
        </p:pic>
      </p:grpSp>
      <p:sp>
        <p:nvSpPr>
          <p:cNvPr id="26" name="文本框 25">
            <a:extLst>
              <a:ext uri="{FF2B5EF4-FFF2-40B4-BE49-F238E27FC236}">
                <a16:creationId xmlns:a16="http://schemas.microsoft.com/office/drawing/2014/main" id="{82F18CD3-DE75-C848-9FBA-320AB9E7D598}"/>
              </a:ext>
            </a:extLst>
          </p:cNvPr>
          <p:cNvSpPr txBox="1"/>
          <p:nvPr/>
        </p:nvSpPr>
        <p:spPr>
          <a:xfrm>
            <a:off x="175107" y="116852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2</a:t>
            </a:r>
            <a:endParaRPr kumimoji="1" lang="zh-CN" altLang="en-US" sz="2400" b="1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27" name="直线连接符 26">
            <a:extLst>
              <a:ext uri="{FF2B5EF4-FFF2-40B4-BE49-F238E27FC236}">
                <a16:creationId xmlns:a16="http://schemas.microsoft.com/office/drawing/2014/main" id="{CF6F5025-52DE-844A-8B12-050285F53236}"/>
              </a:ext>
            </a:extLst>
          </p:cNvPr>
          <p:cNvCxnSpPr/>
          <p:nvPr/>
        </p:nvCxnSpPr>
        <p:spPr>
          <a:xfrm>
            <a:off x="839416" y="124472"/>
            <a:ext cx="0" cy="4188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>
            <a:extLst>
              <a:ext uri="{FF2B5EF4-FFF2-40B4-BE49-F238E27FC236}">
                <a16:creationId xmlns:a16="http://schemas.microsoft.com/office/drawing/2014/main" id="{B572B192-1A8B-0944-BC5E-3183B0CBCBA6}"/>
              </a:ext>
            </a:extLst>
          </p:cNvPr>
          <p:cNvSpPr txBox="1"/>
          <p:nvPr/>
        </p:nvSpPr>
        <p:spPr>
          <a:xfrm>
            <a:off x="1008331" y="124472"/>
            <a:ext cx="27158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400" b="1" spc="3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System Model</a:t>
            </a:r>
            <a:endParaRPr kumimoji="1" lang="zh-CN" altLang="en-US" sz="2400" b="1" spc="300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3" name="流程图: 延期 32">
            <a:extLst>
              <a:ext uri="{FF2B5EF4-FFF2-40B4-BE49-F238E27FC236}">
                <a16:creationId xmlns:a16="http://schemas.microsoft.com/office/drawing/2014/main" id="{BDFC99F3-490F-4111-A057-EB7EF8A4C71F}"/>
              </a:ext>
            </a:extLst>
          </p:cNvPr>
          <p:cNvSpPr/>
          <p:nvPr/>
        </p:nvSpPr>
        <p:spPr>
          <a:xfrm flipH="1">
            <a:off x="11644609" y="5559031"/>
            <a:ext cx="544378" cy="524232"/>
          </a:xfrm>
          <a:prstGeom prst="flowChartDelay">
            <a:avLst/>
          </a:prstGeom>
          <a:solidFill>
            <a:srgbClr val="D2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6</a:t>
            </a:r>
            <a:endParaRPr lang="zh-CN" altLang="en-US" dirty="0"/>
          </a:p>
        </p:txBody>
      </p:sp>
      <p:sp>
        <p:nvSpPr>
          <p:cNvPr id="13" name="Rectangle 1037">
            <a:extLst>
              <a:ext uri="{FF2B5EF4-FFF2-40B4-BE49-F238E27FC236}">
                <a16:creationId xmlns:a16="http://schemas.microsoft.com/office/drawing/2014/main" id="{7A9141C4-CB1C-4B6D-BE1C-040037B0F7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8" name="Rectangle 1039">
            <a:extLst>
              <a:ext uri="{FF2B5EF4-FFF2-40B4-BE49-F238E27FC236}">
                <a16:creationId xmlns:a16="http://schemas.microsoft.com/office/drawing/2014/main" id="{E2791B12-027B-41ED-9F1D-DE93856D66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1" name="Rectangle 1047">
            <a:extLst>
              <a:ext uri="{FF2B5EF4-FFF2-40B4-BE49-F238E27FC236}">
                <a16:creationId xmlns:a16="http://schemas.microsoft.com/office/drawing/2014/main" id="{3330405B-B09B-4D60-B6B2-5E2A3813C0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3" name="Rectangle 1063">
            <a:extLst>
              <a:ext uri="{FF2B5EF4-FFF2-40B4-BE49-F238E27FC236}">
                <a16:creationId xmlns:a16="http://schemas.microsoft.com/office/drawing/2014/main" id="{44BB4580-664C-4B97-8CEA-3162489402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5" name="Rectangle 1073">
            <a:extLst>
              <a:ext uri="{FF2B5EF4-FFF2-40B4-BE49-F238E27FC236}">
                <a16:creationId xmlns:a16="http://schemas.microsoft.com/office/drawing/2014/main" id="{93FB1478-C4C3-40A1-9178-7A15A919D6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7" name="Rectangle 1084">
            <a:extLst>
              <a:ext uri="{FF2B5EF4-FFF2-40B4-BE49-F238E27FC236}">
                <a16:creationId xmlns:a16="http://schemas.microsoft.com/office/drawing/2014/main" id="{E5BD3ADF-42A0-4E4E-93C7-8F6CDB3B45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9" name="Rectangle 1086">
            <a:extLst>
              <a:ext uri="{FF2B5EF4-FFF2-40B4-BE49-F238E27FC236}">
                <a16:creationId xmlns:a16="http://schemas.microsoft.com/office/drawing/2014/main" id="{9C2D54D3-6237-470C-8331-51F98664E1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1" name="Rectangle 1088">
            <a:extLst>
              <a:ext uri="{FF2B5EF4-FFF2-40B4-BE49-F238E27FC236}">
                <a16:creationId xmlns:a16="http://schemas.microsoft.com/office/drawing/2014/main" id="{547B3789-0544-4F2D-A33E-D9815472BE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2" name="Rectangle 1129">
            <a:extLst>
              <a:ext uri="{FF2B5EF4-FFF2-40B4-BE49-F238E27FC236}">
                <a16:creationId xmlns:a16="http://schemas.microsoft.com/office/drawing/2014/main" id="{86240A8A-1596-4876-A30F-8AA98604E6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4" name="Rectangle 1140">
            <a:extLst>
              <a:ext uri="{FF2B5EF4-FFF2-40B4-BE49-F238E27FC236}">
                <a16:creationId xmlns:a16="http://schemas.microsoft.com/office/drawing/2014/main" id="{0D47A9B0-1B71-4029-8086-B20993A6EB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6" name="Rectangle 1152">
            <a:extLst>
              <a:ext uri="{FF2B5EF4-FFF2-40B4-BE49-F238E27FC236}">
                <a16:creationId xmlns:a16="http://schemas.microsoft.com/office/drawing/2014/main" id="{24E100C7-DA1A-43CF-9C6F-A0564FB88E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8" name="Rectangle 1154">
            <a:extLst>
              <a:ext uri="{FF2B5EF4-FFF2-40B4-BE49-F238E27FC236}">
                <a16:creationId xmlns:a16="http://schemas.microsoft.com/office/drawing/2014/main" id="{1F956104-88E1-4503-9745-5713D3A29B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0" name="Rectangle 1180">
            <a:extLst>
              <a:ext uri="{FF2B5EF4-FFF2-40B4-BE49-F238E27FC236}">
                <a16:creationId xmlns:a16="http://schemas.microsoft.com/office/drawing/2014/main" id="{CB92BF8A-48B4-4C6B-BB2A-174A9D31AF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C2CE624-EF8D-2C40-A56A-C9C2CDA3A6E0}"/>
              </a:ext>
            </a:extLst>
          </p:cNvPr>
          <p:cNvSpPr txBox="1"/>
          <p:nvPr/>
        </p:nvSpPr>
        <p:spPr>
          <a:xfrm>
            <a:off x="751238" y="832717"/>
            <a:ext cx="5268643" cy="4356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l"/>
            </a:pPr>
            <a:r>
              <a:rPr kumimoji="1"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卸载模型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EBA33A56-808B-8861-10C2-43753BE2FBDF}"/>
                  </a:ext>
                </a:extLst>
              </p:cNvPr>
              <p:cNvSpPr txBox="1"/>
              <p:nvPr/>
            </p:nvSpPr>
            <p:spPr>
              <a:xfrm>
                <a:off x="1128317" y="1381649"/>
                <a:ext cx="3975023" cy="42080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30000"/>
                  </a:lnSpc>
                  <a:buFont typeface="Wingdings" panose="05000000000000000000" pitchFamily="2" charset="2"/>
                  <a:buChar char="Ø"/>
                </a:pPr>
                <a:r>
                  <a:rPr kumimoji="1" lang="zh-CN" altLang="en-US" sz="16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用户设备生成任务后做出卸载决策</a:t>
                </a:r>
                <a:endParaRPr kumimoji="1" lang="en-US" altLang="zh-CN" sz="1600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pPr marL="285750" indent="-285750">
                  <a:lnSpc>
                    <a:spcPct val="130000"/>
                  </a:lnSpc>
                  <a:buFont typeface="Wingdings" panose="05000000000000000000" pitchFamily="2" charset="2"/>
                  <a:buChar char="Ø"/>
                </a:pPr>
                <a:r>
                  <a:rPr kumimoji="1" lang="zh-CN" altLang="en-US" sz="16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将决策变量表示为</a:t>
                </a:r>
                <a:endParaRPr kumimoji="1" lang="en-US" altLang="zh-CN" sz="1600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pPr marL="285750" indent="-285750">
                  <a:lnSpc>
                    <a:spcPct val="130000"/>
                  </a:lnSpc>
                  <a:buFont typeface="Wingdings" panose="05000000000000000000" pitchFamily="2" charset="2"/>
                  <a:buChar char="Ø"/>
                </a:pPr>
                <a:endParaRPr kumimoji="1" lang="en-US" altLang="zh-CN" sz="1600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pPr marL="285750" indent="-285750">
                  <a:lnSpc>
                    <a:spcPct val="130000"/>
                  </a:lnSpc>
                  <a:buFont typeface="Wingdings" panose="05000000000000000000" pitchFamily="2" charset="2"/>
                  <a:buChar char="Ø"/>
                </a:pPr>
                <a:r>
                  <a:rPr kumimoji="1" lang="zh-CN" altLang="en-US" sz="16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      表示用户</a:t>
                </a:r>
                <a14:m>
                  <m:oMath xmlns:m="http://schemas.openxmlformats.org/officeDocument/2006/math">
                    <m:r>
                      <a:rPr kumimoji="1" lang="zh-CN" altLang="en-US" sz="160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kumimoji="1" lang="zh-CN" altLang="en-US" sz="16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将任务卸载至无人机上</a:t>
                </a:r>
                <a14:m>
                  <m:oMath xmlns:m="http://schemas.openxmlformats.org/officeDocument/2006/math">
                    <m:r>
                      <a:rPr kumimoji="1" lang="en-US" altLang="zh-CN" sz="160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kumimoji="1" lang="zh-CN" altLang="en-US" sz="16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执行</a:t>
                </a:r>
                <a:endParaRPr kumimoji="1" lang="en-US" altLang="zh-CN" sz="1600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pPr marL="285750" indent="-285750">
                  <a:lnSpc>
                    <a:spcPct val="130000"/>
                  </a:lnSpc>
                  <a:buFont typeface="Wingdings" panose="05000000000000000000" pitchFamily="2" charset="2"/>
                  <a:buChar char="Ø"/>
                </a:pPr>
                <a:r>
                  <a:rPr kumimoji="1" lang="zh-CN" altLang="en-US" sz="16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通过</a:t>
                </a:r>
                <a:r>
                  <a:rPr kumimoji="1" lang="en-US" altLang="zh-CN" sz="16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OFDM</a:t>
                </a:r>
                <a:r>
                  <a:rPr kumimoji="1" lang="zh-CN" altLang="en-US" sz="16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技术进行数据传输</a:t>
                </a:r>
                <a:endParaRPr kumimoji="1" lang="en-US" altLang="zh-CN" sz="1600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pPr marL="285750" indent="-285750">
                  <a:lnSpc>
                    <a:spcPct val="130000"/>
                  </a:lnSpc>
                  <a:buFont typeface="Wingdings" panose="05000000000000000000" pitchFamily="2" charset="2"/>
                  <a:buChar char="Ø"/>
                </a:pPr>
                <a:endParaRPr kumimoji="1" lang="en-US" altLang="zh-CN" sz="1600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pPr marL="285750" indent="-285750">
                  <a:lnSpc>
                    <a:spcPct val="130000"/>
                  </a:lnSpc>
                  <a:buFont typeface="Wingdings" panose="05000000000000000000" pitchFamily="2" charset="2"/>
                  <a:buChar char="Ø"/>
                </a:pPr>
                <a:endParaRPr kumimoji="1" lang="en-US" altLang="zh-CN" sz="1600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pPr marL="285750" indent="-285750">
                  <a:lnSpc>
                    <a:spcPct val="130000"/>
                  </a:lnSpc>
                  <a:buFont typeface="Wingdings" panose="05000000000000000000" pitchFamily="2" charset="2"/>
                  <a:buChar char="Ø"/>
                </a:pPr>
                <a:r>
                  <a:rPr kumimoji="1" lang="zh-CN" altLang="en-US" sz="16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任务传输时延、功耗</a:t>
                </a:r>
                <a:endParaRPr kumimoji="1" lang="en-US" altLang="zh-CN" sz="1600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pPr marL="285750" indent="-285750">
                  <a:lnSpc>
                    <a:spcPct val="130000"/>
                  </a:lnSpc>
                  <a:buFont typeface="Wingdings" panose="05000000000000000000" pitchFamily="2" charset="2"/>
                  <a:buChar char="Ø"/>
                </a:pPr>
                <a:endParaRPr kumimoji="1" lang="en-US" altLang="zh-CN" sz="1600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pPr marL="285750" indent="-285750">
                  <a:lnSpc>
                    <a:spcPct val="130000"/>
                  </a:lnSpc>
                  <a:buFont typeface="Wingdings" panose="05000000000000000000" pitchFamily="2" charset="2"/>
                  <a:buChar char="Ø"/>
                </a:pPr>
                <a:endParaRPr kumimoji="1" lang="en-US" altLang="zh-CN" sz="1600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pPr marL="285750" indent="-285750">
                  <a:lnSpc>
                    <a:spcPct val="130000"/>
                  </a:lnSpc>
                  <a:buFont typeface="Wingdings" panose="05000000000000000000" pitchFamily="2" charset="2"/>
                  <a:buChar char="Ø"/>
                </a:pPr>
                <a:endParaRPr kumimoji="1" lang="en-US" altLang="zh-CN" sz="1600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pPr marL="285750" indent="-285750">
                  <a:lnSpc>
                    <a:spcPct val="130000"/>
                  </a:lnSpc>
                  <a:buFont typeface="Wingdings" panose="05000000000000000000" pitchFamily="2" charset="2"/>
                  <a:buChar char="Ø"/>
                </a:pPr>
                <a:r>
                  <a:rPr kumimoji="1" lang="zh-CN" altLang="en-US" sz="16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任务执行时延、功耗</a:t>
                </a:r>
                <a:r>
                  <a:rPr kumimoji="1" lang="en-US" altLang="zh-CN" sz="16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(UAV)</a:t>
                </a: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EBA33A56-808B-8861-10C2-43753BE2FB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8317" y="1381649"/>
                <a:ext cx="3975023" cy="4208075"/>
              </a:xfrm>
              <a:prstGeom prst="rect">
                <a:avLst/>
              </a:prstGeom>
              <a:blipFill>
                <a:blip r:embed="rId7"/>
                <a:stretch>
                  <a:fillRect l="-613" b="-10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" name="对象 2">
            <a:extLst>
              <a:ext uri="{FF2B5EF4-FFF2-40B4-BE49-F238E27FC236}">
                <a16:creationId xmlns:a16="http://schemas.microsoft.com/office/drawing/2014/main" id="{E98D2B4E-DB0E-D2A1-4620-4A997AB9A8E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64023307"/>
              </p:ext>
            </p:extLst>
          </p:nvPr>
        </p:nvGraphicFramePr>
        <p:xfrm>
          <a:off x="2515979" y="2061627"/>
          <a:ext cx="953819" cy="3147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779292" imgH="257374" progId="Equation.DSMT4">
                  <p:embed/>
                </p:oleObj>
              </mc:Choice>
              <mc:Fallback>
                <p:oleObj name="Equation" r:id="rId8" imgW="779292" imgH="257374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515979" y="2061627"/>
                        <a:ext cx="953819" cy="31470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DA63374-6B67-EE40-11FD-7821B53D594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56594585"/>
              </p:ext>
            </p:extLst>
          </p:nvPr>
        </p:nvGraphicFramePr>
        <p:xfrm>
          <a:off x="1390083" y="2398952"/>
          <a:ext cx="768733" cy="3325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894667" imgH="387374" progId="Equation.DSMT4">
                  <p:embed/>
                </p:oleObj>
              </mc:Choice>
              <mc:Fallback>
                <p:oleObj name="Equation" r:id="rId10" imgW="894667" imgH="387374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390083" y="2398952"/>
                        <a:ext cx="768733" cy="3325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889C190F-EC6A-EEC0-079B-7F190873F83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00360818"/>
              </p:ext>
            </p:extLst>
          </p:nvPr>
        </p:nvGraphicFramePr>
        <p:xfrm>
          <a:off x="1800499" y="3260957"/>
          <a:ext cx="2637704" cy="7484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2080746" imgH="591168" progId="Equation.DSMT4">
                  <p:embed/>
                </p:oleObj>
              </mc:Choice>
              <mc:Fallback>
                <p:oleObj name="Equation" r:id="rId12" imgW="2080746" imgH="591168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1800499" y="3260957"/>
                        <a:ext cx="2637704" cy="7484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5" name="图形 14">
            <a:extLst>
              <a:ext uri="{FF2B5EF4-FFF2-40B4-BE49-F238E27FC236}">
                <a16:creationId xmlns:a16="http://schemas.microsoft.com/office/drawing/2014/main" id="{5D54B6A0-8FFA-538D-D78C-9D6B02D302A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635066" y="4243994"/>
            <a:ext cx="3111423" cy="458379"/>
          </a:xfrm>
          <a:prstGeom prst="rect">
            <a:avLst/>
          </a:prstGeom>
        </p:spPr>
      </p:pic>
      <p:pic>
        <p:nvPicPr>
          <p:cNvPr id="29" name="图形 28">
            <a:extLst>
              <a:ext uri="{FF2B5EF4-FFF2-40B4-BE49-F238E27FC236}">
                <a16:creationId xmlns:a16="http://schemas.microsoft.com/office/drawing/2014/main" id="{9A1512C1-C74B-D99B-EEF6-FF34AA36436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635066" y="5539452"/>
            <a:ext cx="2995985" cy="441373"/>
          </a:xfrm>
          <a:prstGeom prst="rect">
            <a:avLst/>
          </a:prstGeom>
        </p:spPr>
      </p:pic>
      <p:sp>
        <p:nvSpPr>
          <p:cNvPr id="34" name="文本框 33">
            <a:extLst>
              <a:ext uri="{FF2B5EF4-FFF2-40B4-BE49-F238E27FC236}">
                <a16:creationId xmlns:a16="http://schemas.microsoft.com/office/drawing/2014/main" id="{F0B50286-87A5-731E-0F2A-7B7A2A9E39C3}"/>
              </a:ext>
            </a:extLst>
          </p:cNvPr>
          <p:cNvSpPr txBox="1"/>
          <p:nvPr/>
        </p:nvSpPr>
        <p:spPr>
          <a:xfrm>
            <a:off x="6603098" y="834556"/>
            <a:ext cx="5268643" cy="4356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l"/>
            </a:pPr>
            <a:r>
              <a:rPr kumimoji="1"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本地模型</a:t>
            </a:r>
          </a:p>
        </p:txBody>
      </p:sp>
      <p:pic>
        <p:nvPicPr>
          <p:cNvPr id="36" name="图形 35">
            <a:extLst>
              <a:ext uri="{FF2B5EF4-FFF2-40B4-BE49-F238E27FC236}">
                <a16:creationId xmlns:a16="http://schemas.microsoft.com/office/drawing/2014/main" id="{36259483-5939-9154-F57E-628B19C0DC4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635066" y="4706583"/>
            <a:ext cx="1657402" cy="513923"/>
          </a:xfrm>
          <a:prstGeom prst="rect">
            <a:avLst/>
          </a:prstGeom>
        </p:spPr>
      </p:pic>
      <p:pic>
        <p:nvPicPr>
          <p:cNvPr id="40" name="图形 39">
            <a:extLst>
              <a:ext uri="{FF2B5EF4-FFF2-40B4-BE49-F238E27FC236}">
                <a16:creationId xmlns:a16="http://schemas.microsoft.com/office/drawing/2014/main" id="{C1D2047D-F822-CE80-3446-8868BEBB06F0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635066" y="6026695"/>
            <a:ext cx="1865094" cy="284506"/>
          </a:xfrm>
          <a:prstGeom prst="rect">
            <a:avLst/>
          </a:prstGeom>
        </p:spPr>
      </p:pic>
      <p:sp>
        <p:nvSpPr>
          <p:cNvPr id="42" name="文本框 41">
            <a:extLst>
              <a:ext uri="{FF2B5EF4-FFF2-40B4-BE49-F238E27FC236}">
                <a16:creationId xmlns:a16="http://schemas.microsoft.com/office/drawing/2014/main" id="{CF47BD02-E005-BDCE-8252-E0DEA0C34743}"/>
              </a:ext>
            </a:extLst>
          </p:cNvPr>
          <p:cNvSpPr txBox="1"/>
          <p:nvPr/>
        </p:nvSpPr>
        <p:spPr>
          <a:xfrm>
            <a:off x="6726059" y="1374831"/>
            <a:ext cx="3975023" cy="1487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kumimoji="1"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用户本地计算时延</a:t>
            </a:r>
            <a:endParaRPr kumimoji="1" lang="en-US" altLang="zh-CN" sz="16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Ø"/>
            </a:pPr>
            <a:endParaRPr kumimoji="1" lang="en-US" altLang="zh-CN" sz="16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Ø"/>
            </a:pPr>
            <a:endParaRPr kumimoji="1" lang="en-US" altLang="zh-CN" sz="8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kumimoji="1"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用户本地计算能耗</a:t>
            </a:r>
            <a:endParaRPr kumimoji="1" lang="en-US" altLang="zh-CN" sz="16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30000"/>
              </a:lnSpc>
            </a:pPr>
            <a:endParaRPr kumimoji="1" lang="en-US" altLang="zh-CN" sz="16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48" name="图形 47">
            <a:extLst>
              <a:ext uri="{FF2B5EF4-FFF2-40B4-BE49-F238E27FC236}">
                <a16:creationId xmlns:a16="http://schemas.microsoft.com/office/drawing/2014/main" id="{7574B946-1480-0C80-0B31-A5E7EB244072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7748395" y="1721054"/>
            <a:ext cx="1433419" cy="497924"/>
          </a:xfrm>
          <a:prstGeom prst="rect">
            <a:avLst/>
          </a:prstGeom>
        </p:spPr>
      </p:pic>
      <p:pic>
        <p:nvPicPr>
          <p:cNvPr id="53" name="图形 52">
            <a:extLst>
              <a:ext uri="{FF2B5EF4-FFF2-40B4-BE49-F238E27FC236}">
                <a16:creationId xmlns:a16="http://schemas.microsoft.com/office/drawing/2014/main" id="{48B92987-AB38-B699-4351-B961D977160C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7748395" y="2624162"/>
            <a:ext cx="1587455" cy="294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6961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>
            <a:extLst>
              <a:ext uri="{FF2B5EF4-FFF2-40B4-BE49-F238E27FC236}">
                <a16:creationId xmlns:a16="http://schemas.microsoft.com/office/drawing/2014/main" id="{6374E659-06E0-4042-A6BE-6D6977EDB906}"/>
              </a:ext>
            </a:extLst>
          </p:cNvPr>
          <p:cNvGrpSpPr/>
          <p:nvPr/>
        </p:nvGrpSpPr>
        <p:grpSpPr>
          <a:xfrm>
            <a:off x="0" y="-1"/>
            <a:ext cx="12192000" cy="6858002"/>
            <a:chOff x="0" y="-1"/>
            <a:chExt cx="12192000" cy="6858002"/>
          </a:xfrm>
        </p:grpSpPr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0CC1B4B5-E5B8-2A43-9A48-2F89B549D080}"/>
                </a:ext>
              </a:extLst>
            </p:cNvPr>
            <p:cNvSpPr/>
            <p:nvPr/>
          </p:nvSpPr>
          <p:spPr>
            <a:xfrm>
              <a:off x="0" y="-1"/>
              <a:ext cx="12192000" cy="706266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lumMod val="94000"/>
                    <a:lumOff val="6000"/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D4F07EFB-540A-724B-9E1F-F818ED17200A}"/>
                </a:ext>
              </a:extLst>
            </p:cNvPr>
            <p:cNvSpPr/>
            <p:nvPr/>
          </p:nvSpPr>
          <p:spPr>
            <a:xfrm>
              <a:off x="0" y="708047"/>
              <a:ext cx="12192000" cy="132378"/>
            </a:xfrm>
            <a:prstGeom prst="rect">
              <a:avLst/>
            </a:prstGeom>
            <a:gradFill>
              <a:gsLst>
                <a:gs pos="0">
                  <a:srgbClr val="C00000">
                    <a:alpha val="32000"/>
                  </a:srgbClr>
                </a:gs>
                <a:gs pos="100000">
                  <a:srgbClr val="C00000">
                    <a:lumMod val="94000"/>
                    <a:lumOff val="6000"/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42ED7E07-E277-2E45-9597-D2C1BF897BF5}"/>
                </a:ext>
              </a:extLst>
            </p:cNvPr>
            <p:cNvSpPr/>
            <p:nvPr/>
          </p:nvSpPr>
          <p:spPr>
            <a:xfrm>
              <a:off x="0" y="6453336"/>
              <a:ext cx="12192000" cy="404665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lumMod val="94000"/>
                    <a:lumOff val="6000"/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013B0796-67A9-7A4F-99B7-6AB9E5A66374}"/>
              </a:ext>
            </a:extLst>
          </p:cNvPr>
          <p:cNvGrpSpPr/>
          <p:nvPr/>
        </p:nvGrpSpPr>
        <p:grpSpPr>
          <a:xfrm>
            <a:off x="133400" y="140547"/>
            <a:ext cx="11901234" cy="6795389"/>
            <a:chOff x="133400" y="140547"/>
            <a:chExt cx="11901234" cy="6795389"/>
          </a:xfrm>
        </p:grpSpPr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DB7E1B58-9D91-E647-98E1-D1BA4C6BE16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alphaModFix amt="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840416" y="140547"/>
              <a:ext cx="2031325" cy="403124"/>
            </a:xfrm>
            <a:prstGeom prst="rect">
              <a:avLst/>
            </a:prstGeom>
          </p:spPr>
        </p:pic>
        <p:pic>
          <p:nvPicPr>
            <p:cNvPr id="22" name="图片 21">
              <a:extLst>
                <a:ext uri="{FF2B5EF4-FFF2-40B4-BE49-F238E27FC236}">
                  <a16:creationId xmlns:a16="http://schemas.microsoft.com/office/drawing/2014/main" id="{F093D6A0-9471-534D-8074-6AD08E477CD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alphaModFix amt="5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996245" y="6572902"/>
              <a:ext cx="3038389" cy="185483"/>
            </a:xfrm>
            <a:prstGeom prst="rect">
              <a:avLst/>
            </a:prstGeom>
          </p:spPr>
        </p:pic>
        <p:pic>
          <p:nvPicPr>
            <p:cNvPr id="23" name="图片 22" descr="图片包含 游戏机, 画, 钟表&#10;&#10;描述已自动生成">
              <a:extLst>
                <a:ext uri="{FF2B5EF4-FFF2-40B4-BE49-F238E27FC236}">
                  <a16:creationId xmlns:a16="http://schemas.microsoft.com/office/drawing/2014/main" id="{93EED181-B044-3040-8B50-7E365D6E1D0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33400" y="6453336"/>
              <a:ext cx="2362200" cy="482600"/>
            </a:xfrm>
            <a:prstGeom prst="rect">
              <a:avLst/>
            </a:prstGeom>
          </p:spPr>
        </p:pic>
      </p:grpSp>
      <p:sp>
        <p:nvSpPr>
          <p:cNvPr id="26" name="文本框 25">
            <a:extLst>
              <a:ext uri="{FF2B5EF4-FFF2-40B4-BE49-F238E27FC236}">
                <a16:creationId xmlns:a16="http://schemas.microsoft.com/office/drawing/2014/main" id="{82F18CD3-DE75-C848-9FBA-320AB9E7D598}"/>
              </a:ext>
            </a:extLst>
          </p:cNvPr>
          <p:cNvSpPr txBox="1"/>
          <p:nvPr/>
        </p:nvSpPr>
        <p:spPr>
          <a:xfrm>
            <a:off x="175107" y="116852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2</a:t>
            </a:r>
            <a:endParaRPr kumimoji="1" lang="zh-CN" altLang="en-US" sz="2400" b="1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27" name="直线连接符 26">
            <a:extLst>
              <a:ext uri="{FF2B5EF4-FFF2-40B4-BE49-F238E27FC236}">
                <a16:creationId xmlns:a16="http://schemas.microsoft.com/office/drawing/2014/main" id="{CF6F5025-52DE-844A-8B12-050285F53236}"/>
              </a:ext>
            </a:extLst>
          </p:cNvPr>
          <p:cNvCxnSpPr/>
          <p:nvPr/>
        </p:nvCxnSpPr>
        <p:spPr>
          <a:xfrm>
            <a:off x="839416" y="124472"/>
            <a:ext cx="0" cy="4188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>
            <a:extLst>
              <a:ext uri="{FF2B5EF4-FFF2-40B4-BE49-F238E27FC236}">
                <a16:creationId xmlns:a16="http://schemas.microsoft.com/office/drawing/2014/main" id="{B572B192-1A8B-0944-BC5E-3183B0CBCBA6}"/>
              </a:ext>
            </a:extLst>
          </p:cNvPr>
          <p:cNvSpPr txBox="1"/>
          <p:nvPr/>
        </p:nvSpPr>
        <p:spPr>
          <a:xfrm>
            <a:off x="1008331" y="124472"/>
            <a:ext cx="27158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400" b="1" spc="3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System Model</a:t>
            </a:r>
            <a:endParaRPr kumimoji="1" lang="zh-CN" altLang="en-US" sz="2400" b="1" spc="300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3" name="流程图: 延期 32">
            <a:extLst>
              <a:ext uri="{FF2B5EF4-FFF2-40B4-BE49-F238E27FC236}">
                <a16:creationId xmlns:a16="http://schemas.microsoft.com/office/drawing/2014/main" id="{BDFC99F3-490F-4111-A057-EB7EF8A4C71F}"/>
              </a:ext>
            </a:extLst>
          </p:cNvPr>
          <p:cNvSpPr/>
          <p:nvPr/>
        </p:nvSpPr>
        <p:spPr>
          <a:xfrm flipH="1">
            <a:off x="11644609" y="5559031"/>
            <a:ext cx="544378" cy="524232"/>
          </a:xfrm>
          <a:prstGeom prst="flowChartDelay">
            <a:avLst/>
          </a:prstGeom>
          <a:solidFill>
            <a:srgbClr val="D2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7</a:t>
            </a:r>
            <a:endParaRPr lang="zh-CN" altLang="en-US" dirty="0"/>
          </a:p>
        </p:txBody>
      </p:sp>
      <p:sp>
        <p:nvSpPr>
          <p:cNvPr id="13" name="Rectangle 1037">
            <a:extLst>
              <a:ext uri="{FF2B5EF4-FFF2-40B4-BE49-F238E27FC236}">
                <a16:creationId xmlns:a16="http://schemas.microsoft.com/office/drawing/2014/main" id="{7A9141C4-CB1C-4B6D-BE1C-040037B0F7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8" name="Rectangle 1039">
            <a:extLst>
              <a:ext uri="{FF2B5EF4-FFF2-40B4-BE49-F238E27FC236}">
                <a16:creationId xmlns:a16="http://schemas.microsoft.com/office/drawing/2014/main" id="{E2791B12-027B-41ED-9F1D-DE93856D66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1" name="Rectangle 1047">
            <a:extLst>
              <a:ext uri="{FF2B5EF4-FFF2-40B4-BE49-F238E27FC236}">
                <a16:creationId xmlns:a16="http://schemas.microsoft.com/office/drawing/2014/main" id="{3330405B-B09B-4D60-B6B2-5E2A3813C0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3" name="Rectangle 1063">
            <a:extLst>
              <a:ext uri="{FF2B5EF4-FFF2-40B4-BE49-F238E27FC236}">
                <a16:creationId xmlns:a16="http://schemas.microsoft.com/office/drawing/2014/main" id="{44BB4580-664C-4B97-8CEA-3162489402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5" name="Rectangle 1073">
            <a:extLst>
              <a:ext uri="{FF2B5EF4-FFF2-40B4-BE49-F238E27FC236}">
                <a16:creationId xmlns:a16="http://schemas.microsoft.com/office/drawing/2014/main" id="{93FB1478-C4C3-40A1-9178-7A15A919D6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7" name="Rectangle 1084">
            <a:extLst>
              <a:ext uri="{FF2B5EF4-FFF2-40B4-BE49-F238E27FC236}">
                <a16:creationId xmlns:a16="http://schemas.microsoft.com/office/drawing/2014/main" id="{E5BD3ADF-42A0-4E4E-93C7-8F6CDB3B45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9" name="Rectangle 1086">
            <a:extLst>
              <a:ext uri="{FF2B5EF4-FFF2-40B4-BE49-F238E27FC236}">
                <a16:creationId xmlns:a16="http://schemas.microsoft.com/office/drawing/2014/main" id="{9C2D54D3-6237-470C-8331-51F98664E1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1" name="Rectangle 1088">
            <a:extLst>
              <a:ext uri="{FF2B5EF4-FFF2-40B4-BE49-F238E27FC236}">
                <a16:creationId xmlns:a16="http://schemas.microsoft.com/office/drawing/2014/main" id="{547B3789-0544-4F2D-A33E-D9815472BE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2" name="Rectangle 1129">
            <a:extLst>
              <a:ext uri="{FF2B5EF4-FFF2-40B4-BE49-F238E27FC236}">
                <a16:creationId xmlns:a16="http://schemas.microsoft.com/office/drawing/2014/main" id="{86240A8A-1596-4876-A30F-8AA98604E6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4" name="Rectangle 1140">
            <a:extLst>
              <a:ext uri="{FF2B5EF4-FFF2-40B4-BE49-F238E27FC236}">
                <a16:creationId xmlns:a16="http://schemas.microsoft.com/office/drawing/2014/main" id="{0D47A9B0-1B71-4029-8086-B20993A6EB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6" name="Rectangle 1152">
            <a:extLst>
              <a:ext uri="{FF2B5EF4-FFF2-40B4-BE49-F238E27FC236}">
                <a16:creationId xmlns:a16="http://schemas.microsoft.com/office/drawing/2014/main" id="{24E100C7-DA1A-43CF-9C6F-A0564FB88E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8" name="Rectangle 1154">
            <a:extLst>
              <a:ext uri="{FF2B5EF4-FFF2-40B4-BE49-F238E27FC236}">
                <a16:creationId xmlns:a16="http://schemas.microsoft.com/office/drawing/2014/main" id="{1F956104-88E1-4503-9745-5713D3A29B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0" name="Rectangle 1180">
            <a:extLst>
              <a:ext uri="{FF2B5EF4-FFF2-40B4-BE49-F238E27FC236}">
                <a16:creationId xmlns:a16="http://schemas.microsoft.com/office/drawing/2014/main" id="{CB92BF8A-48B4-4C6B-BB2A-174A9D31AF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C2CE624-EF8D-2C40-A56A-C9C2CDA3A6E0}"/>
              </a:ext>
            </a:extLst>
          </p:cNvPr>
          <p:cNvSpPr txBox="1"/>
          <p:nvPr/>
        </p:nvSpPr>
        <p:spPr>
          <a:xfrm>
            <a:off x="133400" y="832717"/>
            <a:ext cx="5268643" cy="4356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l"/>
            </a:pPr>
            <a:r>
              <a:rPr kumimoji="1"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问题公式化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BA33A56-808B-8861-10C2-43753BE2FBDF}"/>
              </a:ext>
            </a:extLst>
          </p:cNvPr>
          <p:cNvSpPr txBox="1"/>
          <p:nvPr/>
        </p:nvSpPr>
        <p:spPr>
          <a:xfrm>
            <a:off x="510479" y="1381649"/>
            <a:ext cx="3975023" cy="3247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kumimoji="1"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特定卸载决策下的任务执行时延</a:t>
            </a:r>
            <a:endParaRPr kumimoji="1" lang="en-US" altLang="zh-CN" sz="16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Ø"/>
            </a:pPr>
            <a:endParaRPr kumimoji="1" lang="en-US" altLang="zh-CN" sz="16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Ø"/>
            </a:pPr>
            <a:endParaRPr kumimoji="1" lang="en-US" altLang="zh-CN" sz="16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kumimoji="1"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特定卸载决策下的任务执行功耗</a:t>
            </a:r>
            <a:endParaRPr kumimoji="1" lang="en-US" altLang="zh-CN" sz="16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Ø"/>
            </a:pPr>
            <a:endParaRPr kumimoji="1" lang="en-US" altLang="zh-CN" sz="16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Ø"/>
            </a:pPr>
            <a:endParaRPr kumimoji="1" lang="en-US" altLang="zh-CN" sz="16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kumimoji="1"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任务实际执行时延</a:t>
            </a:r>
            <a:endParaRPr kumimoji="1" lang="en-US" altLang="zh-CN" sz="16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Ø"/>
            </a:pPr>
            <a:endParaRPr kumimoji="1" lang="en-US" altLang="zh-CN" sz="16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Ø"/>
            </a:pPr>
            <a:endParaRPr kumimoji="1" lang="en-US" altLang="zh-CN" sz="16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kumimoji="1"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系统总功耗</a:t>
            </a:r>
            <a:endParaRPr kumimoji="1" lang="en-US" altLang="zh-CN" sz="16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32E6F3AD-0410-74F7-8159-60CB21FFEA8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08331" y="1761442"/>
            <a:ext cx="3477171" cy="505546"/>
          </a:xfrm>
          <a:prstGeom prst="rect">
            <a:avLst/>
          </a:prstGeom>
        </p:spPr>
      </p:pic>
      <p:pic>
        <p:nvPicPr>
          <p:cNvPr id="11" name="图形 10">
            <a:extLst>
              <a:ext uri="{FF2B5EF4-FFF2-40B4-BE49-F238E27FC236}">
                <a16:creationId xmlns:a16="http://schemas.microsoft.com/office/drawing/2014/main" id="{011F9761-54DA-F2B0-F6B8-2AE162B5F3F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08331" y="2793386"/>
            <a:ext cx="4253290" cy="509898"/>
          </a:xfrm>
          <a:prstGeom prst="rect">
            <a:avLst/>
          </a:prstGeom>
        </p:spPr>
      </p:pic>
      <p:pic>
        <p:nvPicPr>
          <p:cNvPr id="24" name="图形 23">
            <a:extLst>
              <a:ext uri="{FF2B5EF4-FFF2-40B4-BE49-F238E27FC236}">
                <a16:creationId xmlns:a16="http://schemas.microsoft.com/office/drawing/2014/main" id="{5F445A48-D03D-57F1-325B-F921E8BA38F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08331" y="3673357"/>
            <a:ext cx="4066590" cy="517566"/>
          </a:xfrm>
          <a:prstGeom prst="rect">
            <a:avLst/>
          </a:prstGeom>
        </p:spPr>
      </p:pic>
      <p:pic>
        <p:nvPicPr>
          <p:cNvPr id="31" name="图形 30">
            <a:extLst>
              <a:ext uri="{FF2B5EF4-FFF2-40B4-BE49-F238E27FC236}">
                <a16:creationId xmlns:a16="http://schemas.microsoft.com/office/drawing/2014/main" id="{32A85680-0FF8-90F1-2F3E-6358B46562E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08331" y="4663080"/>
            <a:ext cx="3879687" cy="1318099"/>
          </a:xfrm>
          <a:prstGeom prst="rect">
            <a:avLst/>
          </a:prstGeom>
        </p:spPr>
      </p:pic>
      <p:pic>
        <p:nvPicPr>
          <p:cNvPr id="37" name="图形 36">
            <a:extLst>
              <a:ext uri="{FF2B5EF4-FFF2-40B4-BE49-F238E27FC236}">
                <a16:creationId xmlns:a16="http://schemas.microsoft.com/office/drawing/2014/main" id="{39C7B369-CE18-3D8F-0898-560B4D71F9A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861660" y="2355801"/>
            <a:ext cx="3404289" cy="2892533"/>
          </a:xfrm>
          <a:prstGeom prst="rect">
            <a:avLst/>
          </a:prstGeom>
        </p:spPr>
      </p:pic>
      <p:pic>
        <p:nvPicPr>
          <p:cNvPr id="46" name="图形 45">
            <a:extLst>
              <a:ext uri="{FF2B5EF4-FFF2-40B4-BE49-F238E27FC236}">
                <a16:creationId xmlns:a16="http://schemas.microsoft.com/office/drawing/2014/main" id="{6176BC1E-9FA0-BFFD-2ED1-D8D1D500E78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6861660" y="1975165"/>
            <a:ext cx="1458471" cy="306401"/>
          </a:xfrm>
          <a:prstGeom prst="rect">
            <a:avLst/>
          </a:prstGeom>
        </p:spPr>
      </p:pic>
      <p:sp>
        <p:nvSpPr>
          <p:cNvPr id="50" name="文本框 49">
            <a:extLst>
              <a:ext uri="{FF2B5EF4-FFF2-40B4-BE49-F238E27FC236}">
                <a16:creationId xmlns:a16="http://schemas.microsoft.com/office/drawing/2014/main" id="{75334749-FABC-4DAA-BCFE-4E79BF619F06}"/>
              </a:ext>
            </a:extLst>
          </p:cNvPr>
          <p:cNvSpPr txBox="1"/>
          <p:nvPr/>
        </p:nvSpPr>
        <p:spPr>
          <a:xfrm>
            <a:off x="6582866" y="1381649"/>
            <a:ext cx="3975023" cy="367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kumimoji="1"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优化问题</a:t>
            </a:r>
            <a:endParaRPr kumimoji="1" lang="en-US" altLang="zh-CN" sz="16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030808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组合 22">
            <a:extLst>
              <a:ext uri="{FF2B5EF4-FFF2-40B4-BE49-F238E27FC236}">
                <a16:creationId xmlns:a16="http://schemas.microsoft.com/office/drawing/2014/main" id="{8A7824B1-D31B-B249-B2AD-2D3A1EE8BF02}"/>
              </a:ext>
            </a:extLst>
          </p:cNvPr>
          <p:cNvGrpSpPr/>
          <p:nvPr/>
        </p:nvGrpSpPr>
        <p:grpSpPr>
          <a:xfrm>
            <a:off x="0" y="-1"/>
            <a:ext cx="12192000" cy="6858002"/>
            <a:chOff x="0" y="-1"/>
            <a:chExt cx="12192000" cy="6858002"/>
          </a:xfrm>
        </p:grpSpPr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5C26AA11-D0CF-B542-A3F3-05573CE7EC26}"/>
                </a:ext>
              </a:extLst>
            </p:cNvPr>
            <p:cNvSpPr/>
            <p:nvPr/>
          </p:nvSpPr>
          <p:spPr>
            <a:xfrm>
              <a:off x="0" y="-1"/>
              <a:ext cx="12192000" cy="706266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lumMod val="94000"/>
                    <a:lumOff val="6000"/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2EDC1930-A11A-3048-BD77-8FE5366AC500}"/>
                </a:ext>
              </a:extLst>
            </p:cNvPr>
            <p:cNvSpPr/>
            <p:nvPr/>
          </p:nvSpPr>
          <p:spPr>
            <a:xfrm>
              <a:off x="0" y="708047"/>
              <a:ext cx="12192000" cy="132378"/>
            </a:xfrm>
            <a:prstGeom prst="rect">
              <a:avLst/>
            </a:prstGeom>
            <a:gradFill>
              <a:gsLst>
                <a:gs pos="0">
                  <a:srgbClr val="C00000">
                    <a:alpha val="32000"/>
                  </a:srgbClr>
                </a:gs>
                <a:gs pos="100000">
                  <a:srgbClr val="C00000">
                    <a:lumMod val="94000"/>
                    <a:lumOff val="6000"/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341D4E01-AC3D-7348-BC67-0C9D9C61F627}"/>
                </a:ext>
              </a:extLst>
            </p:cNvPr>
            <p:cNvSpPr/>
            <p:nvPr/>
          </p:nvSpPr>
          <p:spPr>
            <a:xfrm>
              <a:off x="0" y="6453336"/>
              <a:ext cx="12192000" cy="404665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lumMod val="94000"/>
                    <a:lumOff val="6000"/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70E065E9-2892-8143-B710-D03108BCA23A}"/>
              </a:ext>
            </a:extLst>
          </p:cNvPr>
          <p:cNvGrpSpPr/>
          <p:nvPr/>
        </p:nvGrpSpPr>
        <p:grpSpPr>
          <a:xfrm>
            <a:off x="133400" y="140547"/>
            <a:ext cx="11901234" cy="6795389"/>
            <a:chOff x="133400" y="140547"/>
            <a:chExt cx="11901234" cy="6795389"/>
          </a:xfrm>
        </p:grpSpPr>
        <p:pic>
          <p:nvPicPr>
            <p:cNvPr id="31" name="图片 30">
              <a:extLst>
                <a:ext uri="{FF2B5EF4-FFF2-40B4-BE49-F238E27FC236}">
                  <a16:creationId xmlns:a16="http://schemas.microsoft.com/office/drawing/2014/main" id="{87E02588-0200-9B4C-AD66-3FFD77D2E5A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alphaModFix amt="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840416" y="140547"/>
              <a:ext cx="2031325" cy="403124"/>
            </a:xfrm>
            <a:prstGeom prst="rect">
              <a:avLst/>
            </a:prstGeom>
          </p:spPr>
        </p:pic>
        <p:pic>
          <p:nvPicPr>
            <p:cNvPr id="32" name="图片 31">
              <a:extLst>
                <a:ext uri="{FF2B5EF4-FFF2-40B4-BE49-F238E27FC236}">
                  <a16:creationId xmlns:a16="http://schemas.microsoft.com/office/drawing/2014/main" id="{CD231B8D-55CC-A249-8FE4-F7AA52934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alphaModFix amt="5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996245" y="6572902"/>
              <a:ext cx="3038389" cy="185483"/>
            </a:xfrm>
            <a:prstGeom prst="rect">
              <a:avLst/>
            </a:prstGeom>
          </p:spPr>
        </p:pic>
        <p:pic>
          <p:nvPicPr>
            <p:cNvPr id="33" name="图片 32" descr="图片包含 游戏机, 画, 钟表&#10;&#10;描述已自动生成">
              <a:extLst>
                <a:ext uri="{FF2B5EF4-FFF2-40B4-BE49-F238E27FC236}">
                  <a16:creationId xmlns:a16="http://schemas.microsoft.com/office/drawing/2014/main" id="{088885D7-6C21-2B48-9D2D-A1C5DE4BB08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33400" y="6453336"/>
              <a:ext cx="2362200" cy="482600"/>
            </a:xfrm>
            <a:prstGeom prst="rect">
              <a:avLst/>
            </a:prstGeom>
          </p:spPr>
        </p:pic>
      </p:grpSp>
      <p:sp>
        <p:nvSpPr>
          <p:cNvPr id="26" name="文本框 25">
            <a:extLst>
              <a:ext uri="{FF2B5EF4-FFF2-40B4-BE49-F238E27FC236}">
                <a16:creationId xmlns:a16="http://schemas.microsoft.com/office/drawing/2014/main" id="{82F18CD3-DE75-C848-9FBA-320AB9E7D598}"/>
              </a:ext>
            </a:extLst>
          </p:cNvPr>
          <p:cNvSpPr txBox="1"/>
          <p:nvPr/>
        </p:nvSpPr>
        <p:spPr>
          <a:xfrm>
            <a:off x="175107" y="116852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3</a:t>
            </a:r>
            <a:endParaRPr kumimoji="1" lang="zh-CN" altLang="en-US" sz="2400" b="1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27" name="直线连接符 26">
            <a:extLst>
              <a:ext uri="{FF2B5EF4-FFF2-40B4-BE49-F238E27FC236}">
                <a16:creationId xmlns:a16="http://schemas.microsoft.com/office/drawing/2014/main" id="{CF6F5025-52DE-844A-8B12-050285F53236}"/>
              </a:ext>
            </a:extLst>
          </p:cNvPr>
          <p:cNvCxnSpPr/>
          <p:nvPr/>
        </p:nvCxnSpPr>
        <p:spPr>
          <a:xfrm>
            <a:off x="839416" y="124472"/>
            <a:ext cx="0" cy="4188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>
            <a:extLst>
              <a:ext uri="{FF2B5EF4-FFF2-40B4-BE49-F238E27FC236}">
                <a16:creationId xmlns:a16="http://schemas.microsoft.com/office/drawing/2014/main" id="{B572B192-1A8B-0944-BC5E-3183B0CBCBA6}"/>
              </a:ext>
            </a:extLst>
          </p:cNvPr>
          <p:cNvSpPr txBox="1"/>
          <p:nvPr/>
        </p:nvSpPr>
        <p:spPr>
          <a:xfrm>
            <a:off x="1008331" y="124472"/>
            <a:ext cx="65117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400" b="1" spc="3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Federated Reinforcement Learning</a:t>
            </a:r>
            <a:endParaRPr kumimoji="1" lang="zh-CN" altLang="en-US" sz="2400" b="1" spc="300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7" name="流程图: 延期 16">
            <a:extLst>
              <a:ext uri="{FF2B5EF4-FFF2-40B4-BE49-F238E27FC236}">
                <a16:creationId xmlns:a16="http://schemas.microsoft.com/office/drawing/2014/main" id="{D3BBD722-1983-4284-9601-2AA5C3213252}"/>
              </a:ext>
            </a:extLst>
          </p:cNvPr>
          <p:cNvSpPr/>
          <p:nvPr/>
        </p:nvSpPr>
        <p:spPr>
          <a:xfrm flipH="1">
            <a:off x="11644604" y="5559031"/>
            <a:ext cx="544378" cy="524232"/>
          </a:xfrm>
          <a:prstGeom prst="flowChartDelay">
            <a:avLst/>
          </a:prstGeom>
          <a:solidFill>
            <a:srgbClr val="D2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8</a:t>
            </a:r>
            <a:endParaRPr lang="zh-CN" altLang="en-US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14B3C48F-8E7C-40D4-A666-7FF52E9B15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C503017-8522-0F2E-FCC6-D8DA77EB1777}"/>
              </a:ext>
            </a:extLst>
          </p:cNvPr>
          <p:cNvSpPr txBox="1"/>
          <p:nvPr/>
        </p:nvSpPr>
        <p:spPr>
          <a:xfrm>
            <a:off x="440695" y="832717"/>
            <a:ext cx="5268643" cy="4356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l"/>
            </a:pPr>
            <a:r>
              <a:rPr kumimoji="1"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马尔可夫过程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84D050D-FD39-C1A8-C56E-AAF3039A4F9F}"/>
              </a:ext>
            </a:extLst>
          </p:cNvPr>
          <p:cNvSpPr txBox="1"/>
          <p:nvPr/>
        </p:nvSpPr>
        <p:spPr>
          <a:xfrm>
            <a:off x="930380" y="1412833"/>
            <a:ext cx="3975023" cy="27676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kumimoji="1"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状态信息</a:t>
            </a:r>
            <a:endParaRPr kumimoji="1" lang="en-US" altLang="zh-CN" sz="16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Ø"/>
            </a:pPr>
            <a:endParaRPr kumimoji="1" lang="en-US" altLang="zh-CN" sz="16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kumimoji="1"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计算资源分配规则</a:t>
            </a:r>
            <a:endParaRPr kumimoji="1" lang="en-US" altLang="zh-CN" sz="16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Ø"/>
            </a:pPr>
            <a:endParaRPr kumimoji="1" lang="en-US" altLang="zh-CN" sz="16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Ø"/>
            </a:pPr>
            <a:endParaRPr kumimoji="1" lang="en-US" altLang="zh-CN" sz="16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kumimoji="1"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动作向量</a:t>
            </a:r>
            <a:endParaRPr kumimoji="1" lang="en-US" altLang="zh-CN" sz="16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Ø"/>
            </a:pPr>
            <a:endParaRPr kumimoji="1" lang="en-US" altLang="zh-CN" sz="16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Ø"/>
            </a:pPr>
            <a:endParaRPr kumimoji="1" lang="en-US" altLang="zh-CN" sz="8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kumimoji="1"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奖励函数</a:t>
            </a:r>
            <a:endParaRPr kumimoji="1" lang="en-US" altLang="zh-CN" sz="16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12" name="图形 11">
            <a:extLst>
              <a:ext uri="{FF2B5EF4-FFF2-40B4-BE49-F238E27FC236}">
                <a16:creationId xmlns:a16="http://schemas.microsoft.com/office/drawing/2014/main" id="{536F14B9-878E-5621-F9AC-A27F92CB79B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505000" y="1827021"/>
            <a:ext cx="1981199" cy="202894"/>
          </a:xfrm>
          <a:prstGeom prst="rect">
            <a:avLst/>
          </a:prstGeom>
        </p:spPr>
      </p:pic>
      <p:pic>
        <p:nvPicPr>
          <p:cNvPr id="15" name="图形 14">
            <a:extLst>
              <a:ext uri="{FF2B5EF4-FFF2-40B4-BE49-F238E27FC236}">
                <a16:creationId xmlns:a16="http://schemas.microsoft.com/office/drawing/2014/main" id="{454C51D1-8F70-6F8C-DE1B-2DAE85DDF78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505000" y="2429840"/>
            <a:ext cx="2273999" cy="520682"/>
          </a:xfrm>
          <a:prstGeom prst="rect">
            <a:avLst/>
          </a:prstGeom>
        </p:spPr>
      </p:pic>
      <p:pic>
        <p:nvPicPr>
          <p:cNvPr id="19" name="图形 18">
            <a:extLst>
              <a:ext uri="{FF2B5EF4-FFF2-40B4-BE49-F238E27FC236}">
                <a16:creationId xmlns:a16="http://schemas.microsoft.com/office/drawing/2014/main" id="{3062D2BC-5B85-EB34-892D-3C96C12931F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505000" y="3381192"/>
            <a:ext cx="2847975" cy="390525"/>
          </a:xfrm>
          <a:prstGeom prst="rect">
            <a:avLst/>
          </a:prstGeom>
        </p:spPr>
      </p:pic>
      <p:pic>
        <p:nvPicPr>
          <p:cNvPr id="40" name="图形 39">
            <a:extLst>
              <a:ext uri="{FF2B5EF4-FFF2-40B4-BE49-F238E27FC236}">
                <a16:creationId xmlns:a16="http://schemas.microsoft.com/office/drawing/2014/main" id="{B493E285-9CD6-BCDD-CC6C-5DD787ACF73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505000" y="4120524"/>
            <a:ext cx="2630313" cy="404664"/>
          </a:xfrm>
          <a:prstGeom prst="rect">
            <a:avLst/>
          </a:prstGeom>
        </p:spPr>
      </p:pic>
      <p:sp>
        <p:nvSpPr>
          <p:cNvPr id="42" name="箭头: 右 41">
            <a:extLst>
              <a:ext uri="{FF2B5EF4-FFF2-40B4-BE49-F238E27FC236}">
                <a16:creationId xmlns:a16="http://schemas.microsoft.com/office/drawing/2014/main" id="{10DB0CEA-3D7B-D006-87B4-21F88C7A8D53}"/>
              </a:ext>
            </a:extLst>
          </p:cNvPr>
          <p:cNvSpPr/>
          <p:nvPr/>
        </p:nvSpPr>
        <p:spPr>
          <a:xfrm>
            <a:off x="4176807" y="2651784"/>
            <a:ext cx="595834" cy="154672"/>
          </a:xfrm>
          <a:prstGeom prst="rightArrow">
            <a:avLst>
              <a:gd name="adj1" fmla="val 50000"/>
              <a:gd name="adj2" fmla="val 118635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38C1A4D4-CE09-7950-42E4-7E6B633FCAAF}"/>
              </a:ext>
            </a:extLst>
          </p:cNvPr>
          <p:cNvSpPr txBox="1"/>
          <p:nvPr/>
        </p:nvSpPr>
        <p:spPr>
          <a:xfrm>
            <a:off x="4772641" y="2398691"/>
            <a:ext cx="2835247" cy="687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CN" altLang="en-US" sz="1600" b="1" dirty="0">
                <a:latin typeface="宋体" panose="02010600030101010101" pitchFamily="2" charset="-122"/>
                <a:ea typeface="宋体" panose="02010600030101010101" pitchFamily="2" charset="-122"/>
              </a:rPr>
              <a:t>在满足时延需求的情况下尽可能地降低功耗</a:t>
            </a:r>
            <a:endParaRPr kumimoji="1" lang="en-US" altLang="zh-CN" sz="16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44" name="箭头: 右 43">
            <a:extLst>
              <a:ext uri="{FF2B5EF4-FFF2-40B4-BE49-F238E27FC236}">
                <a16:creationId xmlns:a16="http://schemas.microsoft.com/office/drawing/2014/main" id="{A6680F07-C54F-91A4-AAFC-7830A9F92C23}"/>
              </a:ext>
            </a:extLst>
          </p:cNvPr>
          <p:cNvSpPr/>
          <p:nvPr/>
        </p:nvSpPr>
        <p:spPr>
          <a:xfrm>
            <a:off x="4494307" y="3491295"/>
            <a:ext cx="595834" cy="154672"/>
          </a:xfrm>
          <a:prstGeom prst="rightArrow">
            <a:avLst>
              <a:gd name="adj1" fmla="val 50000"/>
              <a:gd name="adj2" fmla="val 118635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D423744D-9B72-0609-791D-C030A6C8DA1F}"/>
                  </a:ext>
                </a:extLst>
              </p:cNvPr>
              <p:cNvSpPr txBox="1"/>
              <p:nvPr/>
            </p:nvSpPr>
            <p:spPr>
              <a:xfrm>
                <a:off x="5046735" y="3340090"/>
                <a:ext cx="3133109" cy="4169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30000"/>
                  </a:lnSpc>
                </a:pPr>
                <a:r>
                  <a:rPr kumimoji="1" lang="zh-CN" altLang="en-US" sz="1600" b="1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将传输功率离散化为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600" b="1" i="1" dirty="0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1600" b="1" i="1" dirty="0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kumimoji="1" lang="en-US" altLang="zh-CN" sz="1600" b="1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kumimoji="1" lang="zh-CN" altLang="en-US" sz="1600" b="1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个量级</a:t>
                </a:r>
                <a:endParaRPr kumimoji="1" lang="en-US" altLang="zh-CN" sz="1600" b="1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D423744D-9B72-0609-791D-C030A6C8DA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6735" y="3340090"/>
                <a:ext cx="3133109" cy="416974"/>
              </a:xfrm>
              <a:prstGeom prst="rect">
                <a:avLst/>
              </a:prstGeom>
              <a:blipFill>
                <a:blip r:embed="rId15"/>
                <a:stretch>
                  <a:fillRect b="-117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矩形 45">
            <a:extLst>
              <a:ext uri="{FF2B5EF4-FFF2-40B4-BE49-F238E27FC236}">
                <a16:creationId xmlns:a16="http://schemas.microsoft.com/office/drawing/2014/main" id="{78016CFA-CA88-C746-93AB-E50A1823843B}"/>
              </a:ext>
            </a:extLst>
          </p:cNvPr>
          <p:cNvSpPr/>
          <p:nvPr/>
        </p:nvSpPr>
        <p:spPr>
          <a:xfrm>
            <a:off x="1889760" y="4324933"/>
            <a:ext cx="1518920" cy="225654"/>
          </a:xfrm>
          <a:prstGeom prst="rect">
            <a:avLst/>
          </a:prstGeom>
          <a:noFill/>
          <a:ln w="63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DB6BC94C-77F4-FD41-50A5-F3229B42B3B9}"/>
              </a:ext>
            </a:extLst>
          </p:cNvPr>
          <p:cNvSpPr/>
          <p:nvPr/>
        </p:nvSpPr>
        <p:spPr>
          <a:xfrm>
            <a:off x="3615786" y="4324933"/>
            <a:ext cx="473614" cy="225654"/>
          </a:xfrm>
          <a:prstGeom prst="rect">
            <a:avLst/>
          </a:prstGeom>
          <a:noFill/>
          <a:ln w="6350">
            <a:solidFill>
              <a:srgbClr val="D21717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9" name="直接箭头连接符 48">
            <a:extLst>
              <a:ext uri="{FF2B5EF4-FFF2-40B4-BE49-F238E27FC236}">
                <a16:creationId xmlns:a16="http://schemas.microsoft.com/office/drawing/2014/main" id="{411C821A-8734-C2C4-C9F3-5A0D2855E956}"/>
              </a:ext>
            </a:extLst>
          </p:cNvPr>
          <p:cNvCxnSpPr>
            <a:cxnSpLocks/>
            <a:stCxn id="46" idx="2"/>
          </p:cNvCxnSpPr>
          <p:nvPr/>
        </p:nvCxnSpPr>
        <p:spPr>
          <a:xfrm>
            <a:off x="2649220" y="4550587"/>
            <a:ext cx="0" cy="5097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文本框 51">
            <a:extLst>
              <a:ext uri="{FF2B5EF4-FFF2-40B4-BE49-F238E27FC236}">
                <a16:creationId xmlns:a16="http://schemas.microsoft.com/office/drawing/2014/main" id="{7B399A95-8596-5356-760B-D166FC243443}"/>
              </a:ext>
            </a:extLst>
          </p:cNvPr>
          <p:cNvSpPr txBox="1"/>
          <p:nvPr/>
        </p:nvSpPr>
        <p:spPr>
          <a:xfrm>
            <a:off x="1847075" y="4979511"/>
            <a:ext cx="1607325" cy="367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CN" altLang="en-US" sz="1600" b="1" dirty="0">
                <a:latin typeface="宋体" panose="02010600030101010101" pitchFamily="2" charset="-122"/>
                <a:ea typeface="宋体" panose="02010600030101010101" pitchFamily="2" charset="-122"/>
              </a:rPr>
              <a:t>优化目标</a:t>
            </a:r>
            <a:endParaRPr kumimoji="1" lang="en-US" altLang="zh-CN" sz="16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cxnSp>
        <p:nvCxnSpPr>
          <p:cNvPr id="53" name="直接箭头连接符 52">
            <a:extLst>
              <a:ext uri="{FF2B5EF4-FFF2-40B4-BE49-F238E27FC236}">
                <a16:creationId xmlns:a16="http://schemas.microsoft.com/office/drawing/2014/main" id="{42CB9D1D-837E-89B1-3EA0-D84940D54480}"/>
              </a:ext>
            </a:extLst>
          </p:cNvPr>
          <p:cNvCxnSpPr>
            <a:cxnSpLocks/>
          </p:cNvCxnSpPr>
          <p:nvPr/>
        </p:nvCxnSpPr>
        <p:spPr>
          <a:xfrm>
            <a:off x="3850053" y="4550587"/>
            <a:ext cx="0" cy="509735"/>
          </a:xfrm>
          <a:prstGeom prst="straightConnector1">
            <a:avLst/>
          </a:prstGeom>
          <a:ln>
            <a:solidFill>
              <a:srgbClr val="D2171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文本框 53">
            <a:extLst>
              <a:ext uri="{FF2B5EF4-FFF2-40B4-BE49-F238E27FC236}">
                <a16:creationId xmlns:a16="http://schemas.microsoft.com/office/drawing/2014/main" id="{5CDA4DD6-689A-3BB4-48EF-76B5CD9CC6EE}"/>
              </a:ext>
            </a:extLst>
          </p:cNvPr>
          <p:cNvSpPr txBox="1"/>
          <p:nvPr/>
        </p:nvSpPr>
        <p:spPr>
          <a:xfrm>
            <a:off x="3246123" y="4977865"/>
            <a:ext cx="1209038" cy="367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CN" altLang="en-US" sz="1600" b="1" dirty="0">
                <a:latin typeface="宋体" panose="02010600030101010101" pitchFamily="2" charset="-122"/>
                <a:ea typeface="宋体" panose="02010600030101010101" pitchFamily="2" charset="-122"/>
              </a:rPr>
              <a:t>约束</a:t>
            </a:r>
            <a:endParaRPr kumimoji="1" lang="en-US" altLang="zh-CN" sz="16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31088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3" grpId="0"/>
      <p:bldP spid="44" grpId="0" animBg="1"/>
      <p:bldP spid="45" grpId="0"/>
      <p:bldP spid="46" grpId="0" animBg="1"/>
      <p:bldP spid="47" grpId="0" animBg="1"/>
      <p:bldP spid="52" grpId="0"/>
      <p:bldP spid="54" grpId="0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algn="ctr">
          <a:lnSpc>
            <a:spcPct val="130000"/>
          </a:lnSpc>
          <a:defRPr kumimoji="1" sz="1200" dirty="0">
            <a:latin typeface="Source Han Sans SC Normal" panose="020B0400000000000000" pitchFamily="34" charset="-128"/>
            <a:ea typeface="Source Han Sans SC Normal" panose="020B0400000000000000" pitchFamily="34" charset="-128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15735</TotalTime>
  <Words>861</Words>
  <Application>Microsoft Office PowerPoint</Application>
  <PresentationFormat>宽屏</PresentationFormat>
  <Paragraphs>200</Paragraphs>
  <Slides>16</Slides>
  <Notes>14</Notes>
  <HiddenSlides>0</HiddenSlides>
  <MMClips>0</MMClips>
  <ScaleCrop>false</ScaleCrop>
  <HeadingPairs>
    <vt:vector size="8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6" baseType="lpstr">
      <vt:lpstr>Microsoft YaHei Light</vt:lpstr>
      <vt:lpstr>Source Han Sans SC Normal</vt:lpstr>
      <vt:lpstr>等线</vt:lpstr>
      <vt:lpstr>宋体</vt:lpstr>
      <vt:lpstr>Arial</vt:lpstr>
      <vt:lpstr>Cambria Math</vt:lpstr>
      <vt:lpstr>Times New Roman</vt:lpstr>
      <vt:lpstr>Wingdings</vt:lpstr>
      <vt:lpstr>Office 主题​​</vt:lpstr>
      <vt:lpstr>Equation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于 正洋</dc:creator>
  <cp:lastModifiedBy>Ma Longfei</cp:lastModifiedBy>
  <cp:revision>595</cp:revision>
  <dcterms:created xsi:type="dcterms:W3CDTF">2020-04-17T07:43:44Z</dcterms:created>
  <dcterms:modified xsi:type="dcterms:W3CDTF">2022-11-06T10:26:07Z</dcterms:modified>
</cp:coreProperties>
</file>